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5"/>
  </p:notesMasterIdLst>
  <p:handoutMasterIdLst>
    <p:handoutMasterId r:id="rId36"/>
  </p:handoutMasterIdLst>
  <p:sldIdLst>
    <p:sldId id="301" r:id="rId2"/>
    <p:sldId id="257" r:id="rId3"/>
    <p:sldId id="324" r:id="rId4"/>
    <p:sldId id="292" r:id="rId5"/>
    <p:sldId id="361" r:id="rId6"/>
    <p:sldId id="362" r:id="rId7"/>
    <p:sldId id="302" r:id="rId8"/>
    <p:sldId id="303" r:id="rId9"/>
    <p:sldId id="260" r:id="rId10"/>
    <p:sldId id="264" r:id="rId11"/>
    <p:sldId id="365" r:id="rId12"/>
    <p:sldId id="354" r:id="rId13"/>
    <p:sldId id="351" r:id="rId14"/>
    <p:sldId id="352" r:id="rId15"/>
    <p:sldId id="353" r:id="rId16"/>
    <p:sldId id="355" r:id="rId17"/>
    <p:sldId id="356" r:id="rId18"/>
    <p:sldId id="357" r:id="rId19"/>
    <p:sldId id="311" r:id="rId20"/>
    <p:sldId id="358" r:id="rId21"/>
    <p:sldId id="343" r:id="rId22"/>
    <p:sldId id="344" r:id="rId23"/>
    <p:sldId id="350" r:id="rId24"/>
    <p:sldId id="363" r:id="rId25"/>
    <p:sldId id="364" r:id="rId26"/>
    <p:sldId id="359" r:id="rId27"/>
    <p:sldId id="360" r:id="rId28"/>
    <p:sldId id="323" r:id="rId29"/>
    <p:sldId id="339" r:id="rId30"/>
    <p:sldId id="345" r:id="rId31"/>
    <p:sldId id="346" r:id="rId32"/>
    <p:sldId id="348" r:id="rId33"/>
    <p:sldId id="347" r:id="rId34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66CC"/>
    <a:srgbClr val="333300"/>
    <a:srgbClr val="E7FEB4"/>
    <a:srgbClr val="CCFFFF"/>
    <a:srgbClr val="CCFFCC"/>
    <a:srgbClr val="41D4F1"/>
    <a:srgbClr val="DDDDDD"/>
    <a:srgbClr val="00FFCC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81019" autoAdjust="0"/>
  </p:normalViewPr>
  <p:slideViewPr>
    <p:cSldViewPr>
      <p:cViewPr>
        <p:scale>
          <a:sx n="70" d="100"/>
          <a:sy n="70" d="100"/>
        </p:scale>
        <p:origin x="-12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endrive_11.05.2018\2018-19\Manipur\MIS%20appraisal\MODEL_mis_done--MANIPU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>
        <c:manualLayout>
          <c:layoutTarget val="inner"/>
          <c:xMode val="edge"/>
          <c:yMode val="edge"/>
          <c:x val="0.25417593021460572"/>
          <c:y val="0.12791883706844348"/>
          <c:w val="0.45733441408059289"/>
          <c:h val="0.71766323440339252"/>
        </c:manualLayout>
      </c:layout>
      <c:radarChart>
        <c:radarStyle val="marker"/>
        <c:ser>
          <c:idx val="0"/>
          <c:order val="0"/>
          <c:tx>
            <c:strRef>
              <c:f>'MIS-Chart'!$H$17</c:f>
              <c:strCache>
                <c:ptCount val="1"/>
                <c:pt idx="0">
                  <c:v>MIS</c:v>
                </c:pt>
              </c:strCache>
            </c:strRef>
          </c:tx>
          <c:spPr>
            <a:ln w="508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6.3144259142686038E-2"/>
                  <c:y val="4.4170851938622739E-2"/>
                </c:manualLayout>
              </c:layout>
              <c:showVal val="1"/>
            </c:dLbl>
            <c:dLbl>
              <c:idx val="1"/>
              <c:layout>
                <c:manualLayout>
                  <c:x val="-6.0401974717184691E-2"/>
                  <c:y val="0.10736537350724322"/>
                </c:manualLayout>
              </c:layout>
              <c:showVal val="1"/>
            </c:dLbl>
            <c:dLbl>
              <c:idx val="2"/>
              <c:layout>
                <c:manualLayout>
                  <c:x val="3.7554995720367863E-2"/>
                  <c:y val="5.42346020480656E-2"/>
                </c:manualLayout>
              </c:layout>
              <c:showVal val="1"/>
            </c:dLbl>
            <c:dLbl>
              <c:idx val="3"/>
              <c:layout>
                <c:manualLayout>
                  <c:x val="7.4398776591284811E-3"/>
                  <c:y val="3.48771683645738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&gt;100%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4.7969334765126791E-2"/>
                  <c:y val="-0.1003683744456607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68%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-7.0849086678405337E-3"/>
                  <c:y val="-0.12686559709390227"/>
                </c:manualLayout>
              </c:layout>
              <c:showVal val="1"/>
            </c:dLbl>
            <c:dLbl>
              <c:idx val="6"/>
              <c:layout>
                <c:manualLayout>
                  <c:x val="-4.5752906681035765E-2"/>
                  <c:y val="7.1718138607275482E-3"/>
                </c:manualLayout>
              </c:layout>
              <c:showVal val="1"/>
            </c:dLbl>
            <c:dLbl>
              <c:idx val="7"/>
              <c:layout>
                <c:manualLayout>
                  <c:x val="8.271756428279875E-2"/>
                  <c:y val="-3.2998570338130008E-2"/>
                </c:manualLayout>
              </c:layout>
              <c:showVal val="1"/>
            </c:dLbl>
            <c:dLbl>
              <c:idx val="8"/>
              <c:layout>
                <c:manualLayout>
                  <c:x val="1.3060220021187503E-3"/>
                  <c:y val="2.9183788233759418E-3"/>
                </c:manualLayout>
              </c:layout>
              <c:showVal val="1"/>
            </c:dLbl>
            <c:dLbl>
              <c:idx val="9"/>
              <c:layout>
                <c:manualLayout>
                  <c:x val="-1.4600547094893768E-2"/>
                  <c:y val="2.7412723344268808E-2"/>
                </c:manualLayout>
              </c:layout>
              <c:showVal val="1"/>
            </c:dLbl>
            <c:spPr>
              <a:solidFill>
                <a:schemeClr val="accent3"/>
              </a:solidFill>
            </c:spPr>
            <c:showVal val="1"/>
          </c:dLbls>
          <c:cat>
            <c:strRef>
              <c:f>'MIS-Chart'!$G$18:$G$27</c:f>
              <c:strCache>
                <c:ptCount val="10"/>
                <c:pt idx="0">
                  <c:v>Institutions</c:v>
                </c:pt>
                <c:pt idx="1">
                  <c:v>Working Days</c:v>
                </c:pt>
                <c:pt idx="2">
                  <c:v>Children</c:v>
                </c:pt>
                <c:pt idx="3">
                  <c:v>Food grains</c:v>
                </c:pt>
                <c:pt idx="4">
                  <c:v>Cooking Cost </c:v>
                </c:pt>
                <c:pt idx="5">
                  <c:v>CCH Engaged</c:v>
                </c:pt>
                <c:pt idx="6">
                  <c:v>CCH Honorarium</c:v>
                </c:pt>
                <c:pt idx="7">
                  <c:v>LPG</c:v>
                </c:pt>
                <c:pt idx="8">
                  <c:v>Drinking water</c:v>
                </c:pt>
                <c:pt idx="9">
                  <c:v>Toilet Facility</c:v>
                </c:pt>
              </c:strCache>
            </c:strRef>
          </c:cat>
          <c:val>
            <c:numRef>
              <c:f>'MIS-Chart'!$H$18:$H$27</c:f>
              <c:numCache>
                <c:formatCode>0%</c:formatCode>
                <c:ptCount val="10"/>
                <c:pt idx="0">
                  <c:v>0.90583311535443367</c:v>
                </c:pt>
                <c:pt idx="1">
                  <c:v>0.91885964912280704</c:v>
                </c:pt>
                <c:pt idx="2">
                  <c:v>0.83536546133058842</c:v>
                </c:pt>
                <c:pt idx="3">
                  <c:v>1</c:v>
                </c:pt>
                <c:pt idx="4">
                  <c:v>0.6778987856838522</c:v>
                </c:pt>
                <c:pt idx="5">
                  <c:v>0.87017496994790933</c:v>
                </c:pt>
                <c:pt idx="6">
                  <c:v>0.98969146520635742</c:v>
                </c:pt>
                <c:pt idx="7">
                  <c:v>2.4326445200104622E-2</c:v>
                </c:pt>
                <c:pt idx="8">
                  <c:v>0.59220507454878413</c:v>
                </c:pt>
                <c:pt idx="9">
                  <c:v>0.71017525503531265</c:v>
                </c:pt>
              </c:numCache>
            </c:numRef>
          </c:val>
        </c:ser>
        <c:ser>
          <c:idx val="1"/>
          <c:order val="1"/>
          <c:tx>
            <c:strRef>
              <c:f>'MIS-Chart'!$I$17</c:f>
              <c:strCache>
                <c:ptCount val="1"/>
                <c:pt idx="0">
                  <c:v>AWP&amp;B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6756749624707565E-2"/>
                  <c:y val="0.11441702055645755"/>
                </c:manualLayout>
              </c:layout>
              <c:showVal val="1"/>
            </c:dLbl>
            <c:dLbl>
              <c:idx val="1"/>
              <c:layout>
                <c:manualLayout>
                  <c:x val="2.5714119877853797E-2"/>
                  <c:y val="7.7137188366459566E-2"/>
                </c:manualLayout>
              </c:layout>
              <c:showVal val="1"/>
            </c:dLbl>
            <c:dLbl>
              <c:idx val="2"/>
              <c:layout>
                <c:manualLayout>
                  <c:x val="-9.1891852780654371E-2"/>
                  <c:y val="2.4494638327277992E-2"/>
                </c:manualLayout>
              </c:layout>
              <c:showVal val="1"/>
            </c:dLbl>
            <c:dLbl>
              <c:idx val="3"/>
              <c:layout>
                <c:manualLayout>
                  <c:x val="-9.1235543206834219E-2"/>
                  <c:y val="-2.0994229054983514E-2"/>
                </c:manualLayout>
              </c:layout>
              <c:showVal val="1"/>
            </c:dLbl>
            <c:dLbl>
              <c:idx val="4"/>
              <c:layout>
                <c:manualLayout>
                  <c:x val="3.8845695319984989E-2"/>
                  <c:y val="4.9839846139472239E-2"/>
                </c:manualLayout>
              </c:layout>
              <c:showVal val="1"/>
            </c:dLbl>
            <c:dLbl>
              <c:idx val="5"/>
              <c:layout>
                <c:manualLayout>
                  <c:x val="1.0250900084741398E-2"/>
                  <c:y val="-2.8549460248289877E-2"/>
                </c:manualLayout>
              </c:layout>
              <c:showVal val="1"/>
            </c:dLbl>
            <c:dLbl>
              <c:idx val="6"/>
              <c:layout>
                <c:manualLayout>
                  <c:x val="1.3724718233750204E-2"/>
                  <c:y val="-0.15336826165960024"/>
                </c:manualLayout>
              </c:layout>
              <c:showVal val="1"/>
            </c:dLbl>
            <c:dLbl>
              <c:idx val="7"/>
              <c:layout>
                <c:manualLayout>
                  <c:x val="-5.5594783743441838E-3"/>
                  <c:y val="-1.0018210119749588E-2"/>
                </c:manualLayout>
              </c:layout>
              <c:showVal val="1"/>
            </c:dLbl>
            <c:dLbl>
              <c:idx val="8"/>
              <c:layout>
                <c:manualLayout>
                  <c:x val="0.10177607926108592"/>
                  <c:y val="-1.2953923519847517E-3"/>
                </c:manualLayout>
              </c:layout>
              <c:showVal val="1"/>
            </c:dLbl>
            <c:dLbl>
              <c:idx val="9"/>
              <c:layout>
                <c:manualLayout>
                  <c:x val="6.9536467530765117E-2"/>
                  <c:y val="8.3805039484640229E-2"/>
                </c:manualLayout>
              </c:layout>
              <c:showVal val="1"/>
            </c:dLbl>
            <c:spPr>
              <a:solidFill>
                <a:srgbClr val="FF0000"/>
              </a:solidFill>
            </c:spPr>
            <c:showVal val="1"/>
          </c:dLbls>
          <c:cat>
            <c:strRef>
              <c:f>'MIS-Chart'!$G$18:$G$27</c:f>
              <c:strCache>
                <c:ptCount val="10"/>
                <c:pt idx="0">
                  <c:v>Institutions</c:v>
                </c:pt>
                <c:pt idx="1">
                  <c:v>Working Days</c:v>
                </c:pt>
                <c:pt idx="2">
                  <c:v>Children</c:v>
                </c:pt>
                <c:pt idx="3">
                  <c:v>Food grains</c:v>
                </c:pt>
                <c:pt idx="4">
                  <c:v>Cooking Cost </c:v>
                </c:pt>
                <c:pt idx="5">
                  <c:v>CCH Engaged</c:v>
                </c:pt>
                <c:pt idx="6">
                  <c:v>CCH Honorarium</c:v>
                </c:pt>
                <c:pt idx="7">
                  <c:v>LPG</c:v>
                </c:pt>
                <c:pt idx="8">
                  <c:v>Drinking water</c:v>
                </c:pt>
                <c:pt idx="9">
                  <c:v>Toilet Facility</c:v>
                </c:pt>
              </c:strCache>
            </c:strRef>
          </c:cat>
          <c:val>
            <c:numRef>
              <c:f>'MIS-Chart'!$I$18:$I$27</c:f>
              <c:numCache>
                <c:formatCode>0%</c:formatCode>
                <c:ptCount val="10"/>
                <c:pt idx="0">
                  <c:v>0.90034004708344262</c:v>
                </c:pt>
                <c:pt idx="1">
                  <c:v>0.95687134502923976</c:v>
                </c:pt>
                <c:pt idx="2">
                  <c:v>0.83415852603077156</c:v>
                </c:pt>
                <c:pt idx="3">
                  <c:v>0.82657274254365343</c:v>
                </c:pt>
                <c:pt idx="4">
                  <c:v>0.82654452492543651</c:v>
                </c:pt>
                <c:pt idx="5">
                  <c:v>0.87418191531988843</c:v>
                </c:pt>
                <c:pt idx="6">
                  <c:v>0.8741819153198882</c:v>
                </c:pt>
                <c:pt idx="7">
                  <c:v>7.8472403871305316E-2</c:v>
                </c:pt>
                <c:pt idx="8">
                  <c:v>0.48940622547737395</c:v>
                </c:pt>
                <c:pt idx="9">
                  <c:v>0.66570755950824001</c:v>
                </c:pt>
              </c:numCache>
            </c:numRef>
          </c:val>
        </c:ser>
        <c:axId val="61686144"/>
        <c:axId val="61687680"/>
      </c:radarChart>
      <c:catAx>
        <c:axId val="61686144"/>
        <c:scaling>
          <c:orientation val="minMax"/>
        </c:scaling>
        <c:axPos val="b"/>
        <c:majorGridlines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1687680"/>
        <c:crosses val="autoZero"/>
        <c:auto val="1"/>
        <c:lblAlgn val="ctr"/>
        <c:lblOffset val="100"/>
      </c:catAx>
      <c:valAx>
        <c:axId val="61687680"/>
        <c:scaling>
          <c:orientation val="minMax"/>
        </c:scaling>
        <c:axPos val="l"/>
        <c:majorGridlines/>
        <c:numFmt formatCode="0%" sourceLinked="1"/>
        <c:majorTickMark val="cross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61686144"/>
        <c:crosses val="autoZero"/>
        <c:crossBetween val="between"/>
        <c:majorUnit val="0.5"/>
        <c:minorUnit val="0.5"/>
      </c:valAx>
    </c:plotArea>
    <c:legend>
      <c:legendPos val="b"/>
      <c:layout>
        <c:manualLayout>
          <c:xMode val="edge"/>
          <c:yMode val="edge"/>
          <c:x val="0.22927190430505109"/>
          <c:y val="0.93377796873922037"/>
          <c:w val="0.51923381452318573"/>
          <c:h val="5.7086077967208562E-2"/>
        </c:manualLayout>
      </c:layout>
    </c:legend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D46F1-8A61-49B2-8F34-729040D0F741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AD4B199-2F00-44E1-AD21-63BEDCC87BA4}">
      <dgm:prSet phldrT="[Text]" custT="1"/>
      <dgm:spPr/>
      <dgm:t>
        <a:bodyPr/>
        <a:lstStyle/>
        <a:p>
          <a:r>
            <a:rPr lang="en-US" sz="1800" b="1" dirty="0"/>
            <a:t>Electronic</a:t>
          </a:r>
          <a:r>
            <a:rPr lang="en-US" sz="1800" dirty="0"/>
            <a:t> </a:t>
          </a:r>
          <a:r>
            <a:rPr lang="en-US" sz="1800" b="1" dirty="0"/>
            <a:t>Health Records</a:t>
          </a:r>
        </a:p>
      </dgm:t>
    </dgm:pt>
    <dgm:pt modelId="{85D2605A-6FC0-4097-8A49-67D88C5182AB}" type="parTrans" cxnId="{764A704A-7B0E-4BF5-B1E7-833BB37D5874}">
      <dgm:prSet/>
      <dgm:spPr/>
      <dgm:t>
        <a:bodyPr/>
        <a:lstStyle/>
        <a:p>
          <a:endParaRPr lang="en-US" sz="1800"/>
        </a:p>
      </dgm:t>
    </dgm:pt>
    <dgm:pt modelId="{EFADF196-5BC0-43E0-90A8-7638C8C384A0}" type="sibTrans" cxnId="{764A704A-7B0E-4BF5-B1E7-833BB37D5874}">
      <dgm:prSet/>
      <dgm:spPr/>
      <dgm:t>
        <a:bodyPr/>
        <a:lstStyle/>
        <a:p>
          <a:endParaRPr lang="en-US" sz="1800"/>
        </a:p>
      </dgm:t>
    </dgm:pt>
    <dgm:pt modelId="{0AC3ED6E-AADD-4885-9FEF-15636B916EBF}">
      <dgm:prSet phldrT="[Text]" custT="1"/>
      <dgm:spPr/>
      <dgm:t>
        <a:bodyPr/>
        <a:lstStyle/>
        <a:p>
          <a:r>
            <a:rPr lang="en-US" sz="1800" dirty="0"/>
            <a:t>Electronic health record for each  </a:t>
          </a:r>
          <a:r>
            <a:rPr lang="en-US" sz="1800" dirty="0" smtClean="0"/>
            <a:t>child</a:t>
          </a:r>
          <a:endParaRPr lang="en-US" sz="1800" dirty="0"/>
        </a:p>
      </dgm:t>
    </dgm:pt>
    <dgm:pt modelId="{56B6FACF-C700-44EB-B32E-9F6ECF9BA158}" type="parTrans" cxnId="{56970623-6B69-4B59-B1E1-C0784DEACF6B}">
      <dgm:prSet/>
      <dgm:spPr/>
      <dgm:t>
        <a:bodyPr/>
        <a:lstStyle/>
        <a:p>
          <a:endParaRPr lang="en-US" sz="1800"/>
        </a:p>
      </dgm:t>
    </dgm:pt>
    <dgm:pt modelId="{D5F76055-8E22-450A-BB87-0DDC2B20F7B8}" type="sibTrans" cxnId="{56970623-6B69-4B59-B1E1-C0784DEACF6B}">
      <dgm:prSet/>
      <dgm:spPr/>
      <dgm:t>
        <a:bodyPr/>
        <a:lstStyle/>
        <a:p>
          <a:endParaRPr lang="en-US" sz="1800"/>
        </a:p>
      </dgm:t>
    </dgm:pt>
    <dgm:pt modelId="{6660F718-3E31-472D-A9E8-1FC5E718250F}">
      <dgm:prSet phldrT="[Text]" custT="1"/>
      <dgm:spPr/>
      <dgm:t>
        <a:bodyPr/>
        <a:lstStyle/>
        <a:p>
          <a:r>
            <a:rPr lang="en-US" sz="1800" b="1" dirty="0"/>
            <a:t>Upgrading skills of emergency care </a:t>
          </a:r>
          <a:r>
            <a:rPr lang="en-US" sz="1800" dirty="0"/>
            <a:t>	</a:t>
          </a:r>
        </a:p>
      </dgm:t>
    </dgm:pt>
    <dgm:pt modelId="{DAFC5BAE-7271-440A-858D-02E8C7A8802E}" type="parTrans" cxnId="{432A3363-A971-4957-9142-E380DCC8F065}">
      <dgm:prSet/>
      <dgm:spPr/>
      <dgm:t>
        <a:bodyPr/>
        <a:lstStyle/>
        <a:p>
          <a:endParaRPr lang="en-US" sz="1800"/>
        </a:p>
      </dgm:t>
    </dgm:pt>
    <dgm:pt modelId="{337D54D5-CECB-47E0-B43D-52CE4C08B00B}" type="sibTrans" cxnId="{432A3363-A971-4957-9142-E380DCC8F065}">
      <dgm:prSet/>
      <dgm:spPr/>
      <dgm:t>
        <a:bodyPr/>
        <a:lstStyle/>
        <a:p>
          <a:endParaRPr lang="en-US" sz="1800"/>
        </a:p>
      </dgm:t>
    </dgm:pt>
    <dgm:pt modelId="{F4021611-4149-4CF3-95CC-7EFEC967DF55}">
      <dgm:prSet phldrT="[Text]" custT="1"/>
      <dgm:spPr/>
      <dgm:t>
        <a:bodyPr/>
        <a:lstStyle/>
        <a:p>
          <a:r>
            <a:rPr lang="en-US" sz="1800" dirty="0"/>
            <a:t>Training on basic first aid for the teachers</a:t>
          </a:r>
        </a:p>
      </dgm:t>
    </dgm:pt>
    <dgm:pt modelId="{47CDBF5B-D617-4F3E-9974-03E2E05C85CD}" type="parTrans" cxnId="{D9819BA8-1DC7-4DEE-81C0-C5FBC7DA094B}">
      <dgm:prSet/>
      <dgm:spPr/>
      <dgm:t>
        <a:bodyPr/>
        <a:lstStyle/>
        <a:p>
          <a:endParaRPr lang="en-US" sz="1800"/>
        </a:p>
      </dgm:t>
    </dgm:pt>
    <dgm:pt modelId="{4DFB0187-17E0-4328-BD9A-E6D8895CC528}" type="sibTrans" cxnId="{D9819BA8-1DC7-4DEE-81C0-C5FBC7DA094B}">
      <dgm:prSet/>
      <dgm:spPr/>
      <dgm:t>
        <a:bodyPr/>
        <a:lstStyle/>
        <a:p>
          <a:endParaRPr lang="en-US" sz="1800"/>
        </a:p>
      </dgm:t>
    </dgm:pt>
    <dgm:pt modelId="{5EE4D596-9ED4-472C-8E16-C32F0E1185D2}">
      <dgm:prSet custT="1"/>
      <dgm:spPr/>
      <dgm:t>
        <a:bodyPr/>
        <a:lstStyle/>
        <a:p>
          <a:r>
            <a:rPr lang="en-US" sz="1800" b="1" dirty="0" smtClean="0"/>
            <a:t>School </a:t>
          </a:r>
          <a:r>
            <a:rPr lang="en-US" sz="1800" b="1" dirty="0"/>
            <a:t>Health Promotion Activities </a:t>
          </a:r>
        </a:p>
      </dgm:t>
    </dgm:pt>
    <dgm:pt modelId="{7E3E228B-D073-4464-BE97-0F227113CCD7}" type="parTrans" cxnId="{7E1E29D4-77CA-4DA8-A562-3A57CCE99221}">
      <dgm:prSet/>
      <dgm:spPr/>
      <dgm:t>
        <a:bodyPr/>
        <a:lstStyle/>
        <a:p>
          <a:endParaRPr lang="en-US" sz="1800"/>
        </a:p>
      </dgm:t>
    </dgm:pt>
    <dgm:pt modelId="{BB31B796-408A-4217-BB1E-8DC68B16F49F}" type="sibTrans" cxnId="{7E1E29D4-77CA-4DA8-A562-3A57CCE99221}">
      <dgm:prSet/>
      <dgm:spPr/>
      <dgm:t>
        <a:bodyPr/>
        <a:lstStyle/>
        <a:p>
          <a:endParaRPr lang="en-US" sz="1800"/>
        </a:p>
      </dgm:t>
    </dgm:pt>
    <dgm:pt modelId="{1C368E23-C205-4BDA-BDCA-2B0EC02439BA}">
      <dgm:prSet custT="1"/>
      <dgm:spPr/>
      <dgm:t>
        <a:bodyPr/>
        <a:lstStyle/>
        <a:p>
          <a:r>
            <a:rPr lang="en-US" sz="1800" b="1" dirty="0"/>
            <a:t>Provision of Services</a:t>
          </a:r>
        </a:p>
      </dgm:t>
    </dgm:pt>
    <dgm:pt modelId="{44374F9F-FCDA-4840-A30D-18F91B099063}" type="parTrans" cxnId="{2C6B11C7-1FF8-4CC4-B5A3-875F9D6678AE}">
      <dgm:prSet/>
      <dgm:spPr/>
      <dgm:t>
        <a:bodyPr/>
        <a:lstStyle/>
        <a:p>
          <a:endParaRPr lang="en-US" sz="1800"/>
        </a:p>
      </dgm:t>
    </dgm:pt>
    <dgm:pt modelId="{7D47A614-A732-4708-B842-C7FB79BCB8DA}" type="sibTrans" cxnId="{2C6B11C7-1FF8-4CC4-B5A3-875F9D6678AE}">
      <dgm:prSet/>
      <dgm:spPr/>
      <dgm:t>
        <a:bodyPr/>
        <a:lstStyle/>
        <a:p>
          <a:endParaRPr lang="en-US" sz="1800"/>
        </a:p>
      </dgm:t>
    </dgm:pt>
    <dgm:pt modelId="{5158A189-202B-47C8-BE8B-6625C1D061C6}">
      <dgm:prSet custT="1"/>
      <dgm:spPr/>
      <dgm:t>
        <a:bodyPr/>
        <a:lstStyle/>
        <a:p>
          <a:r>
            <a:rPr lang="en-US" sz="1800" b="1" dirty="0"/>
            <a:t>Health Screening</a:t>
          </a:r>
        </a:p>
      </dgm:t>
    </dgm:pt>
    <dgm:pt modelId="{DC5B274C-72DF-47CB-A8B3-EE5169F17E74}" type="parTrans" cxnId="{320245D4-6E01-4A19-977F-8CADAB5D6150}">
      <dgm:prSet/>
      <dgm:spPr/>
      <dgm:t>
        <a:bodyPr/>
        <a:lstStyle/>
        <a:p>
          <a:endParaRPr lang="en-US" sz="1800"/>
        </a:p>
      </dgm:t>
    </dgm:pt>
    <dgm:pt modelId="{82F16EA4-FEB9-4BC2-AAE6-89E5CB7B3C69}" type="sibTrans" cxnId="{320245D4-6E01-4A19-977F-8CADAB5D6150}">
      <dgm:prSet/>
      <dgm:spPr/>
      <dgm:t>
        <a:bodyPr/>
        <a:lstStyle/>
        <a:p>
          <a:endParaRPr lang="en-US" sz="1800"/>
        </a:p>
      </dgm:t>
    </dgm:pt>
    <dgm:pt modelId="{7F368BA0-B9A8-4A03-AA6C-464E5650579B}">
      <dgm:prSet custT="1"/>
      <dgm:spPr/>
      <dgm:t>
        <a:bodyPr/>
        <a:lstStyle/>
        <a:p>
          <a:pPr algn="just"/>
          <a:r>
            <a:rPr lang="en-US" sz="1600" dirty="0"/>
            <a:t>Age appropriate </a:t>
          </a:r>
          <a:r>
            <a:rPr lang="en-US" sz="1600" dirty="0" smtClean="0"/>
            <a:t>learning </a:t>
          </a:r>
          <a:r>
            <a:rPr lang="en-US" sz="1600" dirty="0"/>
            <a:t>for promotion of healthy behavior and prevention of various diseases </a:t>
          </a:r>
        </a:p>
      </dgm:t>
    </dgm:pt>
    <dgm:pt modelId="{6BC022ED-225B-46A5-9F5D-DE0E655F0CEC}" type="parTrans" cxnId="{D446448D-50EC-44F5-A412-BDDA48F3A517}">
      <dgm:prSet/>
      <dgm:spPr/>
      <dgm:t>
        <a:bodyPr/>
        <a:lstStyle/>
        <a:p>
          <a:endParaRPr lang="en-US" sz="1800"/>
        </a:p>
      </dgm:t>
    </dgm:pt>
    <dgm:pt modelId="{F06CD2A3-9B40-43A8-B40F-AEF62FA5F298}" type="sibTrans" cxnId="{D446448D-50EC-44F5-A412-BDDA48F3A517}">
      <dgm:prSet/>
      <dgm:spPr/>
      <dgm:t>
        <a:bodyPr/>
        <a:lstStyle/>
        <a:p>
          <a:endParaRPr lang="en-US" sz="1800"/>
        </a:p>
      </dgm:t>
    </dgm:pt>
    <dgm:pt modelId="{BDCC679A-9D38-438F-B16F-C1419D1B1C8E}">
      <dgm:prSet custT="1"/>
      <dgm:spPr/>
      <dgm:t>
        <a:bodyPr/>
        <a:lstStyle/>
        <a:p>
          <a:pPr algn="l"/>
          <a:r>
            <a:rPr lang="en-US" sz="1600" dirty="0"/>
            <a:t>Delivered through school </a:t>
          </a:r>
          <a:r>
            <a:rPr lang="en-US" sz="1600" dirty="0" smtClean="0"/>
            <a:t>teachers trained as Health Ambassadors in coordination with health department staff.</a:t>
          </a:r>
          <a:endParaRPr lang="en-US" sz="1600" dirty="0"/>
        </a:p>
      </dgm:t>
    </dgm:pt>
    <dgm:pt modelId="{1AB2EADF-2542-4FB1-AECF-AA98A4BAA788}" type="parTrans" cxnId="{D9AF9A91-D3BE-4CC3-8D42-CED7013B2F4F}">
      <dgm:prSet/>
      <dgm:spPr/>
      <dgm:t>
        <a:bodyPr/>
        <a:lstStyle/>
        <a:p>
          <a:endParaRPr lang="en-US" sz="1800"/>
        </a:p>
      </dgm:t>
    </dgm:pt>
    <dgm:pt modelId="{2386D709-F151-42D5-9364-C6FF91751218}" type="sibTrans" cxnId="{D9AF9A91-D3BE-4CC3-8D42-CED7013B2F4F}">
      <dgm:prSet/>
      <dgm:spPr/>
      <dgm:t>
        <a:bodyPr/>
        <a:lstStyle/>
        <a:p>
          <a:endParaRPr lang="en-US" sz="1800"/>
        </a:p>
      </dgm:t>
    </dgm:pt>
    <dgm:pt modelId="{A7B7BEA8-FDEA-45E1-9723-309FBE88BB68}">
      <dgm:prSet custT="1"/>
      <dgm:spPr/>
      <dgm:t>
        <a:bodyPr/>
        <a:lstStyle/>
        <a:p>
          <a:pPr algn="just"/>
          <a:r>
            <a:rPr lang="en-US" sz="1600" dirty="0" smtClean="0"/>
            <a:t>Screening </a:t>
          </a:r>
          <a:r>
            <a:rPr lang="en-US" sz="1600" dirty="0"/>
            <a:t>of children </a:t>
          </a:r>
          <a:r>
            <a:rPr lang="en-US" sz="1600" dirty="0" smtClean="0"/>
            <a:t>30 </a:t>
          </a:r>
          <a:r>
            <a:rPr lang="en-US" sz="1600" dirty="0"/>
            <a:t>identified health conditions for early detection, free treatment and management through dedicated </a:t>
          </a:r>
          <a:r>
            <a:rPr lang="en-US" sz="1600" dirty="0" smtClean="0"/>
            <a:t>RBSK </a:t>
          </a:r>
          <a:r>
            <a:rPr lang="en-US" sz="1600" dirty="0"/>
            <a:t>mobile health teams</a:t>
          </a:r>
        </a:p>
      </dgm:t>
    </dgm:pt>
    <dgm:pt modelId="{CA3AED9F-8A8C-407C-A0D0-59BCE31D0239}" type="parTrans" cxnId="{381C0AFB-C981-4212-B502-0FA9722D4304}">
      <dgm:prSet/>
      <dgm:spPr/>
      <dgm:t>
        <a:bodyPr/>
        <a:lstStyle/>
        <a:p>
          <a:endParaRPr lang="en-US" sz="1800"/>
        </a:p>
      </dgm:t>
    </dgm:pt>
    <dgm:pt modelId="{7C87D60C-F75F-4046-B96E-F2910F965BC1}" type="sibTrans" cxnId="{381C0AFB-C981-4212-B502-0FA9722D4304}">
      <dgm:prSet/>
      <dgm:spPr/>
      <dgm:t>
        <a:bodyPr/>
        <a:lstStyle/>
        <a:p>
          <a:endParaRPr lang="en-US" sz="1800"/>
        </a:p>
      </dgm:t>
    </dgm:pt>
    <dgm:pt modelId="{1D616D02-800C-48F9-B8C0-FAFDCD089647}">
      <dgm:prSet custT="1"/>
      <dgm:spPr/>
      <dgm:t>
        <a:bodyPr/>
        <a:lstStyle/>
        <a:p>
          <a:pPr algn="just"/>
          <a:r>
            <a:rPr lang="en-US" sz="1600" dirty="0"/>
            <a:t>Iron Folic Acid (IFA) tablets, </a:t>
          </a:r>
          <a:r>
            <a:rPr lang="en-US" sz="1600" dirty="0" err="1"/>
            <a:t>Albendazole</a:t>
          </a:r>
          <a:r>
            <a:rPr lang="en-US" sz="1600" dirty="0"/>
            <a:t> administration will be provided by teachers through </a:t>
          </a:r>
          <a:r>
            <a:rPr lang="en-US" sz="1600" dirty="0" smtClean="0"/>
            <a:t>WIFS and National Deworming </a:t>
          </a:r>
          <a:r>
            <a:rPr lang="en-US" sz="1600" dirty="0"/>
            <a:t>Day (NDD) </a:t>
          </a:r>
          <a:r>
            <a:rPr lang="en-US" sz="1600" dirty="0" err="1"/>
            <a:t>programme</a:t>
          </a:r>
          <a:r>
            <a:rPr lang="en-US" sz="1600" dirty="0"/>
            <a:t> respectively.</a:t>
          </a:r>
        </a:p>
      </dgm:t>
    </dgm:pt>
    <dgm:pt modelId="{BAF93F53-D2D6-40EC-BE8B-EEB21A4D36D4}" type="parTrans" cxnId="{0F85A321-34EF-412C-88AF-C6B1EDE74155}">
      <dgm:prSet/>
      <dgm:spPr/>
      <dgm:t>
        <a:bodyPr/>
        <a:lstStyle/>
        <a:p>
          <a:endParaRPr lang="en-US" sz="1800"/>
        </a:p>
      </dgm:t>
    </dgm:pt>
    <dgm:pt modelId="{E77CA464-9BBB-446B-A0ED-A26CE97BFF9A}" type="sibTrans" cxnId="{0F85A321-34EF-412C-88AF-C6B1EDE74155}">
      <dgm:prSet/>
      <dgm:spPr/>
      <dgm:t>
        <a:bodyPr/>
        <a:lstStyle/>
        <a:p>
          <a:endParaRPr lang="en-US" sz="1800"/>
        </a:p>
      </dgm:t>
    </dgm:pt>
    <dgm:pt modelId="{1721D1EB-5D82-41FF-BE40-D41DBB13BC6F}">
      <dgm:prSet custT="1"/>
      <dgm:spPr/>
      <dgm:t>
        <a:bodyPr/>
        <a:lstStyle/>
        <a:p>
          <a:pPr algn="just"/>
          <a:r>
            <a:rPr lang="en-US" sz="1600" dirty="0"/>
            <a:t> </a:t>
          </a:r>
          <a:r>
            <a:rPr lang="en-US" sz="1600" dirty="0" smtClean="0"/>
            <a:t>Provision </a:t>
          </a:r>
          <a:r>
            <a:rPr lang="en-US" sz="1600" dirty="0"/>
            <a:t>of Sanitary </a:t>
          </a:r>
          <a:r>
            <a:rPr lang="en-US" sz="1600" dirty="0" smtClean="0"/>
            <a:t>Napkins.</a:t>
          </a:r>
          <a:endParaRPr lang="en-US" sz="1600" dirty="0"/>
        </a:p>
      </dgm:t>
    </dgm:pt>
    <dgm:pt modelId="{504402D8-7D8C-4908-A848-CE18CCCC72D0}" type="parTrans" cxnId="{FB86AA1B-DA07-41A3-AD01-6EFFD9910EBF}">
      <dgm:prSet/>
      <dgm:spPr/>
      <dgm:t>
        <a:bodyPr/>
        <a:lstStyle/>
        <a:p>
          <a:endParaRPr lang="en-US" sz="1800"/>
        </a:p>
      </dgm:t>
    </dgm:pt>
    <dgm:pt modelId="{25561BDC-323D-4C3B-9BD0-A981948C5B25}" type="sibTrans" cxnId="{FB86AA1B-DA07-41A3-AD01-6EFFD9910EBF}">
      <dgm:prSet/>
      <dgm:spPr/>
      <dgm:t>
        <a:bodyPr/>
        <a:lstStyle/>
        <a:p>
          <a:endParaRPr lang="en-US" sz="1800"/>
        </a:p>
      </dgm:t>
    </dgm:pt>
    <dgm:pt modelId="{DEC7ACD3-106C-461B-8F51-A650F2585A6C}">
      <dgm:prSet custT="1"/>
      <dgm:spPr/>
      <dgm:t>
        <a:bodyPr/>
        <a:lstStyle/>
        <a:p>
          <a:pPr algn="just"/>
          <a:r>
            <a:rPr lang="en-US" sz="1600" dirty="0" smtClean="0"/>
            <a:t>Identification of malnourished and anemic children and appropriate referrals to PHCs and hospitals. The periodicity of such checkups may be increased.</a:t>
          </a:r>
          <a:endParaRPr lang="en-US" sz="1600" dirty="0"/>
        </a:p>
      </dgm:t>
    </dgm:pt>
    <dgm:pt modelId="{86030DB1-D902-4AF9-9B2A-E7C1ED998B2E}" type="parTrans" cxnId="{B439FABC-4026-4B0E-9C50-9A57768E0F97}">
      <dgm:prSet/>
      <dgm:spPr/>
      <dgm:t>
        <a:bodyPr/>
        <a:lstStyle/>
        <a:p>
          <a:endParaRPr lang="en-US" sz="1800"/>
        </a:p>
      </dgm:t>
    </dgm:pt>
    <dgm:pt modelId="{E9B35870-B0F6-479D-A071-8C46BB80BD28}" type="sibTrans" cxnId="{B439FABC-4026-4B0E-9C50-9A57768E0F97}">
      <dgm:prSet/>
      <dgm:spPr/>
      <dgm:t>
        <a:bodyPr/>
        <a:lstStyle/>
        <a:p>
          <a:endParaRPr lang="en-US" sz="1800"/>
        </a:p>
      </dgm:t>
    </dgm:pt>
    <dgm:pt modelId="{75530C06-B4DC-4A85-AF2A-F668DA482AED}">
      <dgm:prSet custT="1"/>
      <dgm:spPr/>
      <dgm:t>
        <a:bodyPr/>
        <a:lstStyle/>
        <a:p>
          <a:pPr algn="just"/>
          <a:r>
            <a:rPr lang="en-US" sz="1600" dirty="0" smtClean="0"/>
            <a:t>Age appropriate vaccination.</a:t>
          </a:r>
          <a:endParaRPr lang="en-US" sz="1600" dirty="0"/>
        </a:p>
      </dgm:t>
    </dgm:pt>
    <dgm:pt modelId="{C98DB44F-0E21-4966-847D-8E7BC2C52979}" type="parTrans" cxnId="{8B7B5632-DF6E-4816-82FA-85B360DAF137}">
      <dgm:prSet/>
      <dgm:spPr/>
      <dgm:t>
        <a:bodyPr/>
        <a:lstStyle/>
        <a:p>
          <a:endParaRPr lang="en-US" sz="1800"/>
        </a:p>
      </dgm:t>
    </dgm:pt>
    <dgm:pt modelId="{D59C5E87-CFD8-4FBE-A460-564CB02D3EFC}" type="sibTrans" cxnId="{8B7B5632-DF6E-4816-82FA-85B360DAF137}">
      <dgm:prSet/>
      <dgm:spPr/>
      <dgm:t>
        <a:bodyPr/>
        <a:lstStyle/>
        <a:p>
          <a:endParaRPr lang="en-US" sz="1800"/>
        </a:p>
      </dgm:t>
    </dgm:pt>
    <dgm:pt modelId="{445214BC-2882-4385-8CBC-5F291D98C24F}">
      <dgm:prSet custT="1"/>
      <dgm:spPr/>
      <dgm:t>
        <a:bodyPr/>
        <a:lstStyle/>
        <a:p>
          <a:pPr algn="just"/>
          <a:r>
            <a:rPr lang="en-US" sz="1600" dirty="0" smtClean="0"/>
            <a:t>Availability of potable drinking water.</a:t>
          </a:r>
          <a:endParaRPr lang="en-US" sz="1600" dirty="0"/>
        </a:p>
      </dgm:t>
    </dgm:pt>
    <dgm:pt modelId="{1BFF497C-ECA9-4D06-A8C2-1AE0F73D0105}" type="parTrans" cxnId="{F6052C60-45D6-430F-88D3-3A223D27F6ED}">
      <dgm:prSet/>
      <dgm:spPr/>
      <dgm:t>
        <a:bodyPr/>
        <a:lstStyle/>
        <a:p>
          <a:endParaRPr lang="en-US" sz="1800"/>
        </a:p>
      </dgm:t>
    </dgm:pt>
    <dgm:pt modelId="{98C328CF-6E98-4219-BB53-4F25CB6E8050}" type="sibTrans" cxnId="{F6052C60-45D6-430F-88D3-3A223D27F6ED}">
      <dgm:prSet/>
      <dgm:spPr/>
      <dgm:t>
        <a:bodyPr/>
        <a:lstStyle/>
        <a:p>
          <a:endParaRPr lang="en-US" sz="1800"/>
        </a:p>
      </dgm:t>
    </dgm:pt>
    <dgm:pt modelId="{944851AC-097F-4D94-89FD-47B42EFE5C6D}">
      <dgm:prSet custT="1"/>
      <dgm:spPr/>
      <dgm:t>
        <a:bodyPr/>
        <a:lstStyle/>
        <a:p>
          <a:pPr algn="just"/>
          <a:r>
            <a:rPr lang="en-US" sz="1600" dirty="0" smtClean="0"/>
            <a:t>Yoga and Meditation.</a:t>
          </a:r>
          <a:endParaRPr lang="en-US" sz="1600" dirty="0"/>
        </a:p>
      </dgm:t>
    </dgm:pt>
    <dgm:pt modelId="{3EF928F2-A7E5-4D66-B26D-DDF553E7E4A8}" type="parTrans" cxnId="{D50A0FBC-814F-482C-A579-8B2B1CE7E916}">
      <dgm:prSet/>
      <dgm:spPr/>
      <dgm:t>
        <a:bodyPr/>
        <a:lstStyle/>
        <a:p>
          <a:endParaRPr lang="en-US"/>
        </a:p>
      </dgm:t>
    </dgm:pt>
    <dgm:pt modelId="{5F174303-DFF3-4A0C-BC47-0CF0EE2F2890}" type="sibTrans" cxnId="{D50A0FBC-814F-482C-A579-8B2B1CE7E916}">
      <dgm:prSet/>
      <dgm:spPr/>
      <dgm:t>
        <a:bodyPr/>
        <a:lstStyle/>
        <a:p>
          <a:endParaRPr lang="en-US"/>
        </a:p>
      </dgm:t>
    </dgm:pt>
    <dgm:pt modelId="{00405C89-0C79-4E98-9EF8-1CE5C01EFC58}" type="pres">
      <dgm:prSet presAssocID="{16ED46F1-8A61-49B2-8F34-729040D0F7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B557A-E646-40A1-89F7-C47CED9725CC}" type="pres">
      <dgm:prSet presAssocID="{5EE4D596-9ED4-472C-8E16-C32F0E1185D2}" presName="linNode" presStyleCnt="0"/>
      <dgm:spPr/>
    </dgm:pt>
    <dgm:pt modelId="{D95089AA-EACC-4A6D-8332-0E68B108F8DC}" type="pres">
      <dgm:prSet presAssocID="{5EE4D596-9ED4-472C-8E16-C32F0E1185D2}" presName="parentText" presStyleLbl="node1" presStyleIdx="0" presStyleCnt="5" custScaleX="76327" custScaleY="182161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1ECD-3A86-4042-932B-27C0349CD91B}" type="pres">
      <dgm:prSet presAssocID="{5EE4D596-9ED4-472C-8E16-C32F0E1185D2}" presName="descendantText" presStyleLbl="alignAccFollowNode1" presStyleIdx="0" presStyleCnt="5" custScaleX="112681" custScaleY="175598" custLinFactNeighborY="3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45EF-3C09-4B63-AC91-DE69E4E25012}" type="pres">
      <dgm:prSet presAssocID="{BB31B796-408A-4217-BB1E-8DC68B16F49F}" presName="sp" presStyleCnt="0"/>
      <dgm:spPr/>
    </dgm:pt>
    <dgm:pt modelId="{F9EEA38A-2E46-441B-855E-990AED148710}" type="pres">
      <dgm:prSet presAssocID="{5158A189-202B-47C8-BE8B-6625C1D061C6}" presName="linNode" presStyleCnt="0"/>
      <dgm:spPr/>
    </dgm:pt>
    <dgm:pt modelId="{E4C69CEA-D2B4-4245-81CC-6244868797AD}" type="pres">
      <dgm:prSet presAssocID="{5158A189-202B-47C8-BE8B-6625C1D061C6}" presName="parentText" presStyleLbl="node1" presStyleIdx="1" presStyleCnt="5" custScaleX="76327" custScaleY="202669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AD6C-5EFA-453F-AD8D-42F85762E8D5}" type="pres">
      <dgm:prSet presAssocID="{5158A189-202B-47C8-BE8B-6625C1D061C6}" presName="descendantText" presStyleLbl="alignAccFollowNode1" presStyleIdx="1" presStyleCnt="5" custScaleX="112681" custScaleY="256308" custLinFactNeighborX="64940" custLinFactNeighborY="-10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A450-6ABD-422F-B04E-C1370E3F9358}" type="pres">
      <dgm:prSet presAssocID="{82F16EA4-FEB9-4BC2-AAE6-89E5CB7B3C69}" presName="sp" presStyleCnt="0"/>
      <dgm:spPr/>
    </dgm:pt>
    <dgm:pt modelId="{C226A346-1727-49CC-8162-2192D69EEE30}" type="pres">
      <dgm:prSet presAssocID="{1C368E23-C205-4BDA-BDCA-2B0EC02439BA}" presName="linNode" presStyleCnt="0"/>
      <dgm:spPr/>
    </dgm:pt>
    <dgm:pt modelId="{02A5CEB2-C911-45CA-B46C-B7A80E9CDE78}" type="pres">
      <dgm:prSet presAssocID="{1C368E23-C205-4BDA-BDCA-2B0EC02439BA}" presName="parentText" presStyleLbl="node1" presStyleIdx="2" presStyleCnt="5" custScaleX="76327" custScaleY="184328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8F4B-602D-44C7-A5EF-0EB298883D66}" type="pres">
      <dgm:prSet presAssocID="{1C368E23-C205-4BDA-BDCA-2B0EC02439BA}" presName="descendantText" presStyleLbl="alignAccFollowNode1" presStyleIdx="2" presStyleCnt="5" custScaleX="112681" custScaleY="273724" custLinFactNeighborY="-4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74CA0-16D7-44DB-80E8-1D328AF4305E}" type="pres">
      <dgm:prSet presAssocID="{7D47A614-A732-4708-B842-C7FB79BCB8DA}" presName="sp" presStyleCnt="0"/>
      <dgm:spPr/>
    </dgm:pt>
    <dgm:pt modelId="{11B12FA9-7BD2-4B6E-AECC-2C495D4AD7C2}" type="pres">
      <dgm:prSet presAssocID="{4AD4B199-2F00-44E1-AD21-63BEDCC87BA4}" presName="linNode" presStyleCnt="0"/>
      <dgm:spPr/>
    </dgm:pt>
    <dgm:pt modelId="{1CAFD841-D32E-4B21-BB53-A52E5BA75F8C}" type="pres">
      <dgm:prSet presAssocID="{4AD4B199-2F00-44E1-AD21-63BEDCC87BA4}" presName="parentText" presStyleLbl="node1" presStyleIdx="3" presStyleCnt="5" custScaleX="76327" custScaleY="78523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9F6A1-B048-417B-ADD5-10E34845BDC3}" type="pres">
      <dgm:prSet presAssocID="{4AD4B199-2F00-44E1-AD21-63BEDCC87BA4}" presName="descendantText" presStyleLbl="alignAccFollowNode1" presStyleIdx="3" presStyleCnt="5" custScaleX="112681" custScaleY="76435" custLinFactNeighborX="3115" custLinFactNeighborY="-1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7CA31-3014-43ED-AE5B-A4723D7DF449}" type="pres">
      <dgm:prSet presAssocID="{EFADF196-5BC0-43E0-90A8-7638C8C384A0}" presName="sp" presStyleCnt="0"/>
      <dgm:spPr/>
    </dgm:pt>
    <dgm:pt modelId="{80B79A40-9C57-4923-8E53-41CAD816483B}" type="pres">
      <dgm:prSet presAssocID="{6660F718-3E31-472D-A9E8-1FC5E718250F}" presName="linNode" presStyleCnt="0"/>
      <dgm:spPr/>
    </dgm:pt>
    <dgm:pt modelId="{28F709A0-81CF-49E5-AC89-9D7CDAD1FA2F}" type="pres">
      <dgm:prSet presAssocID="{6660F718-3E31-472D-A9E8-1FC5E718250F}" presName="parentText" presStyleLbl="node1" presStyleIdx="4" presStyleCnt="5" custScaleX="76327" custScaleY="70126" custLinFactNeighborX="-77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2DB1-D6A1-4D83-8114-1223FE357855}" type="pres">
      <dgm:prSet presAssocID="{6660F718-3E31-472D-A9E8-1FC5E718250F}" presName="descendantText" presStyleLbl="alignAccFollowNode1" presStyleIdx="4" presStyleCnt="5" custScaleX="112681" custScaleY="71547" custLinFactNeighborY="22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732328-CF3B-46E5-8E53-AE04792C079D}" type="presOf" srcId="{16ED46F1-8A61-49B2-8F34-729040D0F741}" destId="{00405C89-0C79-4E98-9EF8-1CE5C01EFC58}" srcOrd="0" destOrd="0" presId="urn:microsoft.com/office/officeart/2005/8/layout/vList5"/>
    <dgm:cxn modelId="{5594C16A-6103-459D-8E37-473D1D57058E}" type="presOf" srcId="{1C368E23-C205-4BDA-BDCA-2B0EC02439BA}" destId="{02A5CEB2-C911-45CA-B46C-B7A80E9CDE78}" srcOrd="0" destOrd="0" presId="urn:microsoft.com/office/officeart/2005/8/layout/vList5"/>
    <dgm:cxn modelId="{BB2FD971-DABD-495C-B8EB-CCB06CB8144A}" type="presOf" srcId="{A7B7BEA8-FDEA-45E1-9723-309FBE88BB68}" destId="{AAC8AD6C-5EFA-453F-AD8D-42F85762E8D5}" srcOrd="0" destOrd="0" presId="urn:microsoft.com/office/officeart/2005/8/layout/vList5"/>
    <dgm:cxn modelId="{191F5B82-C49D-48B1-848A-621783530B9C}" type="presOf" srcId="{DEC7ACD3-106C-461B-8F51-A650F2585A6C}" destId="{AAC8AD6C-5EFA-453F-AD8D-42F85762E8D5}" srcOrd="0" destOrd="1" presId="urn:microsoft.com/office/officeart/2005/8/layout/vList5"/>
    <dgm:cxn modelId="{B439FABC-4026-4B0E-9C50-9A57768E0F97}" srcId="{5158A189-202B-47C8-BE8B-6625C1D061C6}" destId="{DEC7ACD3-106C-461B-8F51-A650F2585A6C}" srcOrd="1" destOrd="0" parTransId="{86030DB1-D902-4AF9-9B2A-E7C1ED998B2E}" sibTransId="{E9B35870-B0F6-479D-A071-8C46BB80BD28}"/>
    <dgm:cxn modelId="{320245D4-6E01-4A19-977F-8CADAB5D6150}" srcId="{16ED46F1-8A61-49B2-8F34-729040D0F741}" destId="{5158A189-202B-47C8-BE8B-6625C1D061C6}" srcOrd="1" destOrd="0" parTransId="{DC5B274C-72DF-47CB-A8B3-EE5169F17E74}" sibTransId="{82F16EA4-FEB9-4BC2-AAE6-89E5CB7B3C69}"/>
    <dgm:cxn modelId="{24D33A9E-0495-4A3B-B5F6-DF00915694BF}" type="presOf" srcId="{6660F718-3E31-472D-A9E8-1FC5E718250F}" destId="{28F709A0-81CF-49E5-AC89-9D7CDAD1FA2F}" srcOrd="0" destOrd="0" presId="urn:microsoft.com/office/officeart/2005/8/layout/vList5"/>
    <dgm:cxn modelId="{3BE73EF3-7901-4040-AE34-882D4C6C45F2}" type="presOf" srcId="{F4021611-4149-4CF3-95CC-7EFEC967DF55}" destId="{EA752DB1-D6A1-4D83-8114-1223FE357855}" srcOrd="0" destOrd="0" presId="urn:microsoft.com/office/officeart/2005/8/layout/vList5"/>
    <dgm:cxn modelId="{D887CBF4-9028-4961-8264-19C53A50EE3C}" type="presOf" srcId="{5158A189-202B-47C8-BE8B-6625C1D061C6}" destId="{E4C69CEA-D2B4-4245-81CC-6244868797AD}" srcOrd="0" destOrd="0" presId="urn:microsoft.com/office/officeart/2005/8/layout/vList5"/>
    <dgm:cxn modelId="{8B7B5632-DF6E-4816-82FA-85B360DAF137}" srcId="{1C368E23-C205-4BDA-BDCA-2B0EC02439BA}" destId="{75530C06-B4DC-4A85-AF2A-F668DA482AED}" srcOrd="2" destOrd="0" parTransId="{C98DB44F-0E21-4966-847D-8E7BC2C52979}" sibTransId="{D59C5E87-CFD8-4FBE-A460-564CB02D3EFC}"/>
    <dgm:cxn modelId="{56970623-6B69-4B59-B1E1-C0784DEACF6B}" srcId="{4AD4B199-2F00-44E1-AD21-63BEDCC87BA4}" destId="{0AC3ED6E-AADD-4885-9FEF-15636B916EBF}" srcOrd="0" destOrd="0" parTransId="{56B6FACF-C700-44EB-B32E-9F6ECF9BA158}" sibTransId="{D5F76055-8E22-450A-BB87-0DDC2B20F7B8}"/>
    <dgm:cxn modelId="{F6052C60-45D6-430F-88D3-3A223D27F6ED}" srcId="{1C368E23-C205-4BDA-BDCA-2B0EC02439BA}" destId="{445214BC-2882-4385-8CBC-5F291D98C24F}" srcOrd="3" destOrd="0" parTransId="{1BFF497C-ECA9-4D06-A8C2-1AE0F73D0105}" sibTransId="{98C328CF-6E98-4219-BB53-4F25CB6E8050}"/>
    <dgm:cxn modelId="{0F85A321-34EF-412C-88AF-C6B1EDE74155}" srcId="{1C368E23-C205-4BDA-BDCA-2B0EC02439BA}" destId="{1D616D02-800C-48F9-B8C0-FAFDCD089647}" srcOrd="0" destOrd="0" parTransId="{BAF93F53-D2D6-40EC-BE8B-EEB21A4D36D4}" sibTransId="{E77CA464-9BBB-446B-A0ED-A26CE97BFF9A}"/>
    <dgm:cxn modelId="{31B791CF-1715-41EC-9FCB-0F3E486B5012}" type="presOf" srcId="{BDCC679A-9D38-438F-B16F-C1419D1B1C8E}" destId="{944E1ECD-3A86-4042-932B-27C0349CD91B}" srcOrd="0" destOrd="1" presId="urn:microsoft.com/office/officeart/2005/8/layout/vList5"/>
    <dgm:cxn modelId="{D50A0FBC-814F-482C-A579-8B2B1CE7E916}" srcId="{1C368E23-C205-4BDA-BDCA-2B0EC02439BA}" destId="{944851AC-097F-4D94-89FD-47B42EFE5C6D}" srcOrd="4" destOrd="0" parTransId="{3EF928F2-A7E5-4D66-B26D-DDF553E7E4A8}" sibTransId="{5F174303-DFF3-4A0C-BC47-0CF0EE2F2890}"/>
    <dgm:cxn modelId="{4A78EDD6-8EED-4410-9C7D-80505FC9407F}" type="presOf" srcId="{1D616D02-800C-48F9-B8C0-FAFDCD089647}" destId="{473C8F4B-602D-44C7-A5EF-0EB298883D66}" srcOrd="0" destOrd="0" presId="urn:microsoft.com/office/officeart/2005/8/layout/vList5"/>
    <dgm:cxn modelId="{3349CA2E-D112-4520-8703-2A893D61B0A9}" type="presOf" srcId="{1721D1EB-5D82-41FF-BE40-D41DBB13BC6F}" destId="{473C8F4B-602D-44C7-A5EF-0EB298883D66}" srcOrd="0" destOrd="1" presId="urn:microsoft.com/office/officeart/2005/8/layout/vList5"/>
    <dgm:cxn modelId="{AB4D810E-FD03-444C-B1C4-B1D79848589A}" type="presOf" srcId="{5EE4D596-9ED4-472C-8E16-C32F0E1185D2}" destId="{D95089AA-EACC-4A6D-8332-0E68B108F8DC}" srcOrd="0" destOrd="0" presId="urn:microsoft.com/office/officeart/2005/8/layout/vList5"/>
    <dgm:cxn modelId="{432A3363-A971-4957-9142-E380DCC8F065}" srcId="{16ED46F1-8A61-49B2-8F34-729040D0F741}" destId="{6660F718-3E31-472D-A9E8-1FC5E718250F}" srcOrd="4" destOrd="0" parTransId="{DAFC5BAE-7271-440A-858D-02E8C7A8802E}" sibTransId="{337D54D5-CECB-47E0-B43D-52CE4C08B00B}"/>
    <dgm:cxn modelId="{FB86AA1B-DA07-41A3-AD01-6EFFD9910EBF}" srcId="{1C368E23-C205-4BDA-BDCA-2B0EC02439BA}" destId="{1721D1EB-5D82-41FF-BE40-D41DBB13BC6F}" srcOrd="1" destOrd="0" parTransId="{504402D8-7D8C-4908-A848-CE18CCCC72D0}" sibTransId="{25561BDC-323D-4C3B-9BD0-A981948C5B25}"/>
    <dgm:cxn modelId="{6FFFEE46-D689-4FAA-A2B8-D8F36D346EC7}" type="presOf" srcId="{944851AC-097F-4D94-89FD-47B42EFE5C6D}" destId="{473C8F4B-602D-44C7-A5EF-0EB298883D66}" srcOrd="0" destOrd="4" presId="urn:microsoft.com/office/officeart/2005/8/layout/vList5"/>
    <dgm:cxn modelId="{BDB96364-4C20-4112-A579-9273CE4E1A8E}" type="presOf" srcId="{75530C06-B4DC-4A85-AF2A-F668DA482AED}" destId="{473C8F4B-602D-44C7-A5EF-0EB298883D66}" srcOrd="0" destOrd="2" presId="urn:microsoft.com/office/officeart/2005/8/layout/vList5"/>
    <dgm:cxn modelId="{7E1E29D4-77CA-4DA8-A562-3A57CCE99221}" srcId="{16ED46F1-8A61-49B2-8F34-729040D0F741}" destId="{5EE4D596-9ED4-472C-8E16-C32F0E1185D2}" srcOrd="0" destOrd="0" parTransId="{7E3E228B-D073-4464-BE97-0F227113CCD7}" sibTransId="{BB31B796-408A-4217-BB1E-8DC68B16F49F}"/>
    <dgm:cxn modelId="{AD339AEF-CC5F-4858-BC38-75BEB9A9D523}" type="presOf" srcId="{445214BC-2882-4385-8CBC-5F291D98C24F}" destId="{473C8F4B-602D-44C7-A5EF-0EB298883D66}" srcOrd="0" destOrd="3" presId="urn:microsoft.com/office/officeart/2005/8/layout/vList5"/>
    <dgm:cxn modelId="{2C6B11C7-1FF8-4CC4-B5A3-875F9D6678AE}" srcId="{16ED46F1-8A61-49B2-8F34-729040D0F741}" destId="{1C368E23-C205-4BDA-BDCA-2B0EC02439BA}" srcOrd="2" destOrd="0" parTransId="{44374F9F-FCDA-4840-A30D-18F91B099063}" sibTransId="{7D47A614-A732-4708-B842-C7FB79BCB8DA}"/>
    <dgm:cxn modelId="{D9819BA8-1DC7-4DEE-81C0-C5FBC7DA094B}" srcId="{6660F718-3E31-472D-A9E8-1FC5E718250F}" destId="{F4021611-4149-4CF3-95CC-7EFEC967DF55}" srcOrd="0" destOrd="0" parTransId="{47CDBF5B-D617-4F3E-9974-03E2E05C85CD}" sibTransId="{4DFB0187-17E0-4328-BD9A-E6D8895CC528}"/>
    <dgm:cxn modelId="{381C0AFB-C981-4212-B502-0FA9722D4304}" srcId="{5158A189-202B-47C8-BE8B-6625C1D061C6}" destId="{A7B7BEA8-FDEA-45E1-9723-309FBE88BB68}" srcOrd="0" destOrd="0" parTransId="{CA3AED9F-8A8C-407C-A0D0-59BCE31D0239}" sibTransId="{7C87D60C-F75F-4046-B96E-F2910F965BC1}"/>
    <dgm:cxn modelId="{D446448D-50EC-44F5-A412-BDDA48F3A517}" srcId="{5EE4D596-9ED4-472C-8E16-C32F0E1185D2}" destId="{7F368BA0-B9A8-4A03-AA6C-464E5650579B}" srcOrd="0" destOrd="0" parTransId="{6BC022ED-225B-46A5-9F5D-DE0E655F0CEC}" sibTransId="{F06CD2A3-9B40-43A8-B40F-AEF62FA5F298}"/>
    <dgm:cxn modelId="{712FC84F-14E0-4160-B72D-1A5134AD726E}" type="presOf" srcId="{4AD4B199-2F00-44E1-AD21-63BEDCC87BA4}" destId="{1CAFD841-D32E-4B21-BB53-A52E5BA75F8C}" srcOrd="0" destOrd="0" presId="urn:microsoft.com/office/officeart/2005/8/layout/vList5"/>
    <dgm:cxn modelId="{F9BAF1C9-8D41-48FC-A04C-2133AB8382BB}" type="presOf" srcId="{0AC3ED6E-AADD-4885-9FEF-15636B916EBF}" destId="{EAD9F6A1-B048-417B-ADD5-10E34845BDC3}" srcOrd="0" destOrd="0" presId="urn:microsoft.com/office/officeart/2005/8/layout/vList5"/>
    <dgm:cxn modelId="{D9AF9A91-D3BE-4CC3-8D42-CED7013B2F4F}" srcId="{5EE4D596-9ED4-472C-8E16-C32F0E1185D2}" destId="{BDCC679A-9D38-438F-B16F-C1419D1B1C8E}" srcOrd="1" destOrd="0" parTransId="{1AB2EADF-2542-4FB1-AECF-AA98A4BAA788}" sibTransId="{2386D709-F151-42D5-9364-C6FF91751218}"/>
    <dgm:cxn modelId="{FB278345-0A80-4BE4-ABDD-957C87C586E1}" type="presOf" srcId="{7F368BA0-B9A8-4A03-AA6C-464E5650579B}" destId="{944E1ECD-3A86-4042-932B-27C0349CD91B}" srcOrd="0" destOrd="0" presId="urn:microsoft.com/office/officeart/2005/8/layout/vList5"/>
    <dgm:cxn modelId="{764A704A-7B0E-4BF5-B1E7-833BB37D5874}" srcId="{16ED46F1-8A61-49B2-8F34-729040D0F741}" destId="{4AD4B199-2F00-44E1-AD21-63BEDCC87BA4}" srcOrd="3" destOrd="0" parTransId="{85D2605A-6FC0-4097-8A49-67D88C5182AB}" sibTransId="{EFADF196-5BC0-43E0-90A8-7638C8C384A0}"/>
    <dgm:cxn modelId="{2F3D64DD-161C-46DA-9904-196A59DCFA00}" type="presParOf" srcId="{00405C89-0C79-4E98-9EF8-1CE5C01EFC58}" destId="{852B557A-E646-40A1-89F7-C47CED9725CC}" srcOrd="0" destOrd="0" presId="urn:microsoft.com/office/officeart/2005/8/layout/vList5"/>
    <dgm:cxn modelId="{02CC1DF7-3846-4C90-B547-F6B72724B25C}" type="presParOf" srcId="{852B557A-E646-40A1-89F7-C47CED9725CC}" destId="{D95089AA-EACC-4A6D-8332-0E68B108F8DC}" srcOrd="0" destOrd="0" presId="urn:microsoft.com/office/officeart/2005/8/layout/vList5"/>
    <dgm:cxn modelId="{8757FD6D-FF08-45E2-8E30-1861137E1CD1}" type="presParOf" srcId="{852B557A-E646-40A1-89F7-C47CED9725CC}" destId="{944E1ECD-3A86-4042-932B-27C0349CD91B}" srcOrd="1" destOrd="0" presId="urn:microsoft.com/office/officeart/2005/8/layout/vList5"/>
    <dgm:cxn modelId="{01E3C10D-6949-49D8-8F75-CF58766861EA}" type="presParOf" srcId="{00405C89-0C79-4E98-9EF8-1CE5C01EFC58}" destId="{FAD045EF-3C09-4B63-AC91-DE69E4E25012}" srcOrd="1" destOrd="0" presId="urn:microsoft.com/office/officeart/2005/8/layout/vList5"/>
    <dgm:cxn modelId="{7FCF368D-72E3-490D-B001-E59540BE4531}" type="presParOf" srcId="{00405C89-0C79-4E98-9EF8-1CE5C01EFC58}" destId="{F9EEA38A-2E46-441B-855E-990AED148710}" srcOrd="2" destOrd="0" presId="urn:microsoft.com/office/officeart/2005/8/layout/vList5"/>
    <dgm:cxn modelId="{DD5A0594-8FBD-47F1-A8F8-33AA1902F770}" type="presParOf" srcId="{F9EEA38A-2E46-441B-855E-990AED148710}" destId="{E4C69CEA-D2B4-4245-81CC-6244868797AD}" srcOrd="0" destOrd="0" presId="urn:microsoft.com/office/officeart/2005/8/layout/vList5"/>
    <dgm:cxn modelId="{4FFC643B-09C9-46EE-9E2D-EAFABF66CA26}" type="presParOf" srcId="{F9EEA38A-2E46-441B-855E-990AED148710}" destId="{AAC8AD6C-5EFA-453F-AD8D-42F85762E8D5}" srcOrd="1" destOrd="0" presId="urn:microsoft.com/office/officeart/2005/8/layout/vList5"/>
    <dgm:cxn modelId="{BBE4A6E7-C916-4815-9FAD-92FF2520772B}" type="presParOf" srcId="{00405C89-0C79-4E98-9EF8-1CE5C01EFC58}" destId="{904BA450-6ABD-422F-B04E-C1370E3F9358}" srcOrd="3" destOrd="0" presId="urn:microsoft.com/office/officeart/2005/8/layout/vList5"/>
    <dgm:cxn modelId="{ECF500B2-364C-4057-A10F-A76A7667B297}" type="presParOf" srcId="{00405C89-0C79-4E98-9EF8-1CE5C01EFC58}" destId="{C226A346-1727-49CC-8162-2192D69EEE30}" srcOrd="4" destOrd="0" presId="urn:microsoft.com/office/officeart/2005/8/layout/vList5"/>
    <dgm:cxn modelId="{131154D9-8198-4DAF-920B-D22220036E58}" type="presParOf" srcId="{C226A346-1727-49CC-8162-2192D69EEE30}" destId="{02A5CEB2-C911-45CA-B46C-B7A80E9CDE78}" srcOrd="0" destOrd="0" presId="urn:microsoft.com/office/officeart/2005/8/layout/vList5"/>
    <dgm:cxn modelId="{CB17EB58-FE54-42EF-BD66-4796C5E486C7}" type="presParOf" srcId="{C226A346-1727-49CC-8162-2192D69EEE30}" destId="{473C8F4B-602D-44C7-A5EF-0EB298883D66}" srcOrd="1" destOrd="0" presId="urn:microsoft.com/office/officeart/2005/8/layout/vList5"/>
    <dgm:cxn modelId="{0C19B030-D8E5-43E7-865A-AF0EAABF2DC9}" type="presParOf" srcId="{00405C89-0C79-4E98-9EF8-1CE5C01EFC58}" destId="{3FB74CA0-16D7-44DB-80E8-1D328AF4305E}" srcOrd="5" destOrd="0" presId="urn:microsoft.com/office/officeart/2005/8/layout/vList5"/>
    <dgm:cxn modelId="{27B1F6C0-32D3-4B0D-A3E7-F97E629DF299}" type="presParOf" srcId="{00405C89-0C79-4E98-9EF8-1CE5C01EFC58}" destId="{11B12FA9-7BD2-4B6E-AECC-2C495D4AD7C2}" srcOrd="6" destOrd="0" presId="urn:microsoft.com/office/officeart/2005/8/layout/vList5"/>
    <dgm:cxn modelId="{AB733BDD-A93B-469B-A28C-A9DB6A7C54DB}" type="presParOf" srcId="{11B12FA9-7BD2-4B6E-AECC-2C495D4AD7C2}" destId="{1CAFD841-D32E-4B21-BB53-A52E5BA75F8C}" srcOrd="0" destOrd="0" presId="urn:microsoft.com/office/officeart/2005/8/layout/vList5"/>
    <dgm:cxn modelId="{12419A08-D3F5-44D9-A29A-785083672B37}" type="presParOf" srcId="{11B12FA9-7BD2-4B6E-AECC-2C495D4AD7C2}" destId="{EAD9F6A1-B048-417B-ADD5-10E34845BDC3}" srcOrd="1" destOrd="0" presId="urn:microsoft.com/office/officeart/2005/8/layout/vList5"/>
    <dgm:cxn modelId="{EEB533A5-6EA4-443A-9B33-D594D9F453DC}" type="presParOf" srcId="{00405C89-0C79-4E98-9EF8-1CE5C01EFC58}" destId="{CA87CA31-3014-43ED-AE5B-A4723D7DF449}" srcOrd="7" destOrd="0" presId="urn:microsoft.com/office/officeart/2005/8/layout/vList5"/>
    <dgm:cxn modelId="{5ECD4C7D-794C-4D8C-A774-110D4C31F735}" type="presParOf" srcId="{00405C89-0C79-4E98-9EF8-1CE5C01EFC58}" destId="{80B79A40-9C57-4923-8E53-41CAD816483B}" srcOrd="8" destOrd="0" presId="urn:microsoft.com/office/officeart/2005/8/layout/vList5"/>
    <dgm:cxn modelId="{EE5B79FC-7B9B-4A69-88C3-7EE204B8529B}" type="presParOf" srcId="{80B79A40-9C57-4923-8E53-41CAD816483B}" destId="{28F709A0-81CF-49E5-AC89-9D7CDAD1FA2F}" srcOrd="0" destOrd="0" presId="urn:microsoft.com/office/officeart/2005/8/layout/vList5"/>
    <dgm:cxn modelId="{86A7AE39-6819-4CD5-B22F-DBF9DEFB52A8}" type="presParOf" srcId="{80B79A40-9C57-4923-8E53-41CAD816483B}" destId="{EA752DB1-D6A1-4D83-8114-1223FE3578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DDE18-7773-449C-A88C-63C2F5177FF4}" type="datetimeFigureOut">
              <a:rPr lang="en-IN" smtClean="0"/>
              <a:pPr/>
              <a:t>15-05-2018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D2B44-AAA3-4BF0-84A7-2368DC3636C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61132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CFC44-3405-4FE9-ACAC-02FD411D7702}" type="datetimeFigureOut">
              <a:rPr lang="en-IN" smtClean="0"/>
              <a:pPr/>
              <a:t>15-05-2018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13827-57D4-469A-B500-EC1C1649BA4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5260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8D6AC1-43A6-4B45-AB17-64F4047FBF69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78905-D268-4CC0-905F-CCFD7FEAFEDD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78905-D268-4CC0-905F-CCFD7FEAFEDD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926F09-1E4C-4A13-852B-C83673E3F6D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98AD9C-6E2D-4E90-880E-399DD3D639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911150-E8B6-41CC-A3E8-173EEBE6D81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09B8AB-07C5-4FE9-A622-18FF4A15ECB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B52C7-CC58-4725-A4CC-2027C5DA8D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E41D0-E40E-4CDA-8663-EB5E4F8390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A9D49-EB4E-4ED6-928A-08A4B31049D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87825B-BC4A-443F-B7C9-02D569DD9DEF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13F91C-51C5-4DCF-B4CB-C96288FD4E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A06719-AD47-4EBC-AF84-8B4183235E7B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969220-27CF-40D1-AD28-D0C937153FAC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0908AB-D35F-4F3E-AF5D-7FEA6223E4C2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087F-EA82-4092-98AE-5F2E24C1EA5C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92E2C-1536-4783-A8B7-049118852D17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8E5D0-E27C-4EFC-AC4B-FC944B41532D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6366-13CF-4850-AE61-9524BB4FAAA5}" type="slidenum">
              <a:rPr lang="en-IN" smtClean="0">
                <a:solidFill>
                  <a:prstClr val="black"/>
                </a:solidFill>
              </a:rPr>
              <a:pPr/>
              <a:t>28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0108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B4AABE-A604-4415-AAA2-1ED94E9D165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10F04-6A4A-4739-88F7-45CF0C5520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65A6E5-4CC0-45A9-9022-EA05E7E0EA4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3827-57D4-469A-B500-EC1C1649BA45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273354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449577-BC9B-4832-B346-06862560FD4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B3B954-991B-4DAA-B5FD-C3D3DC6003D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3827-57D4-469A-B500-EC1C1649BA45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65585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13827-57D4-469A-B500-EC1C1649BA45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65585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B4D26E-FA35-4125-B20C-23575561B3C7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066D47-E60D-4A01-BA2C-BDBAE6360C8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1F0CE8-73FF-412C-8CD2-5085A2B85C0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32088-C864-4FA6-95A3-AC828BBBE7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452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99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59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6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112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486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45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036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16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824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204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278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jpeg"/><Relationship Id="rId4" Type="http://schemas.openxmlformats.org/officeDocument/2006/relationships/oleObject" Target="../embeddings/Microsoft_Office_Excel_97-2003_Worksheet4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jpeg"/><Relationship Id="rId4" Type="http://schemas.openxmlformats.org/officeDocument/2006/relationships/oleObject" Target="../embeddings/Microsoft_Office_Excel_97-2003_Worksheet5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jpeg"/><Relationship Id="rId4" Type="http://schemas.openxmlformats.org/officeDocument/2006/relationships/oleObject" Target="../embeddings/Microsoft_Office_Excel_97-2003_Worksheet6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jpeg"/><Relationship Id="rId4" Type="http://schemas.openxmlformats.org/officeDocument/2006/relationships/oleObject" Target="../embeddings/Microsoft_Office_Excel_97-2003_Worksheet7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jpeg"/><Relationship Id="rId4" Type="http://schemas.openxmlformats.org/officeDocument/2006/relationships/oleObject" Target="../embeddings/Microsoft_Office_Excel_97-2003_Worksheet8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jpeg"/><Relationship Id="rId4" Type="http://schemas.openxmlformats.org/officeDocument/2006/relationships/oleObject" Target="../embeddings/Microsoft_Office_Excel_97-2003_Worksheet9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jpeg"/><Relationship Id="rId4" Type="http://schemas.openxmlformats.org/officeDocument/2006/relationships/oleObject" Target="../embeddings/Microsoft_Office_Excel_97-2003_Worksheet10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jpeg"/><Relationship Id="rId4" Type="http://schemas.openxmlformats.org/officeDocument/2006/relationships/oleObject" Target="../embeddings/Microsoft_Office_Excel_97-2003_Worksheet11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3.jpeg"/><Relationship Id="rId4" Type="http://schemas.openxmlformats.org/officeDocument/2006/relationships/oleObject" Target="../embeddings/Microsoft_Office_Excel_97-2003_Worksheet12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jpeg"/><Relationship Id="rId4" Type="http://schemas.openxmlformats.org/officeDocument/2006/relationships/oleObject" Target="../embeddings/Microsoft_Office_Excel_97-2003_Worksheet13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6.jpeg"/><Relationship Id="rId4" Type="http://schemas.openxmlformats.org/officeDocument/2006/relationships/oleObject" Target="../embeddings/Microsoft_Office_Excel_97-2003_Worksheet14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.jpeg"/><Relationship Id="rId4" Type="http://schemas.openxmlformats.org/officeDocument/2006/relationships/oleObject" Target="../embeddings/Microsoft_Office_Excel_97-2003_Worksheet15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Microsoft_Office_Excel_97-2003_Worksheet1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jpeg"/><Relationship Id="rId5" Type="http://schemas.openxmlformats.org/officeDocument/2006/relationships/oleObject" Target="../embeddings/Microsoft_Office_Excel_97-2003_Worksheet17.xls"/><Relationship Id="rId4" Type="http://schemas.openxmlformats.org/officeDocument/2006/relationships/oleObject" Target="../embeddings/Microsoft_Office_Excel_97-2003_Worksheet16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.jpeg"/><Relationship Id="rId4" Type="http://schemas.openxmlformats.org/officeDocument/2006/relationships/oleObject" Target="../embeddings/Microsoft_Office_Excel_97-2003_Worksheet19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.jpeg"/><Relationship Id="rId4" Type="http://schemas.openxmlformats.org/officeDocument/2006/relationships/oleObject" Target="../embeddings/Microsoft_Office_Excel_97-2003_Worksheet20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Microsoft_Office_Excel_97-2003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oleObject" Target="../embeddings/Microsoft_Office_Excel_97-2003_Worksheet2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jpeg"/><Relationship Id="rId4" Type="http://schemas.openxmlformats.org/officeDocument/2006/relationships/oleObject" Target="../embeddings/Microsoft_Office_Excel_97-2003_Worksheet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05900" cy="150810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Mid Day Meal Scheme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MDM-PAB Meeting-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Manipur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18.05.2018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1508" name="Picture 6" descr="National Emblem of In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54" y="76200"/>
            <a:ext cx="112967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:\MDM Photo_Video\DSC01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077200" y="76200"/>
            <a:ext cx="97971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0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800" b="1" dirty="0"/>
              <a:t>Coverage : Children (Up. Pry)</a:t>
            </a:r>
          </a:p>
        </p:txBody>
      </p:sp>
      <p:graphicFrame>
        <p:nvGraphicFramePr>
          <p:cNvPr id="1126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1277841"/>
              </p:ext>
            </p:extLst>
          </p:nvPr>
        </p:nvGraphicFramePr>
        <p:xfrm>
          <a:off x="1066800" y="1600200"/>
          <a:ext cx="7315200" cy="4108450"/>
        </p:xfrm>
        <a:graphic>
          <a:graphicData uri="http://schemas.openxmlformats.org/presentationml/2006/ole">
            <p:oleObj spid="_x0000_s26194" name="Worksheet" r:id="rId4" imgW="5562510" imgH="3124103" progId="Excel.Sheet.8">
              <p:embed/>
            </p:oleObj>
          </a:graphicData>
        </a:graphic>
      </p:graphicFrame>
      <p:sp>
        <p:nvSpPr>
          <p:cNvPr id="11267" name="Text Box 11"/>
          <p:cNvSpPr txBox="1">
            <a:spLocks noChangeArrowheads="1"/>
          </p:cNvSpPr>
          <p:nvPr/>
        </p:nvSpPr>
        <p:spPr bwMode="auto">
          <a:xfrm rot="10800000">
            <a:off x="336550" y="1905000"/>
            <a:ext cx="46166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No. of Children (in lakh)</a:t>
            </a:r>
            <a:endParaRPr lang="en-IN" altLang="en-US" b="1" dirty="0" smtClean="0">
              <a:solidFill>
                <a:srgbClr val="000000"/>
              </a:solidFill>
            </a:endParaRP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2895600" y="29464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chemeClr val="bg1"/>
                </a:solidFill>
              </a:rPr>
              <a:t>81%</a:t>
            </a:r>
          </a:p>
        </p:txBody>
      </p:sp>
      <p:sp>
        <p:nvSpPr>
          <p:cNvPr id="11271" name="TextBox 12"/>
          <p:cNvSpPr txBox="1">
            <a:spLocks noChangeArrowheads="1"/>
          </p:cNvSpPr>
          <p:nvPr/>
        </p:nvSpPr>
        <p:spPr bwMode="auto">
          <a:xfrm>
            <a:off x="7010400" y="2983468"/>
            <a:ext cx="91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chemeClr val="bg1"/>
                </a:solidFill>
              </a:rPr>
              <a:t>82%</a:t>
            </a:r>
          </a:p>
        </p:txBody>
      </p:sp>
      <p:sp>
        <p:nvSpPr>
          <p:cNvPr id="11272" name="TextBox 13"/>
          <p:cNvSpPr txBox="1">
            <a:spLocks noChangeArrowheads="1"/>
          </p:cNvSpPr>
          <p:nvPr/>
        </p:nvSpPr>
        <p:spPr bwMode="auto">
          <a:xfrm>
            <a:off x="4953000" y="2952234"/>
            <a:ext cx="902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chemeClr val="bg1"/>
                </a:solidFill>
              </a:rPr>
              <a:t>86%</a:t>
            </a:r>
          </a:p>
        </p:txBody>
      </p:sp>
      <p:pic>
        <p:nvPicPr>
          <p:cNvPr id="10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534400" y="3628"/>
            <a:ext cx="598714" cy="72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5717" y="6462474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85800" y="5791200"/>
            <a:ext cx="2133600" cy="4000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 err="1" smtClean="0"/>
              <a:t>Imphal</a:t>
            </a:r>
            <a:r>
              <a:rPr lang="en-US" altLang="en-US" sz="2000" b="1" dirty="0" smtClean="0"/>
              <a:t> West: 65%</a:t>
            </a:r>
            <a:endParaRPr lang="en-US" altLang="en-US" sz="2000" b="1" dirty="0"/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562600" y="11430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en-US" b="1" dirty="0"/>
              <a:t>National </a:t>
            </a:r>
            <a:r>
              <a:rPr lang="en-US" altLang="en-US" b="1" dirty="0" err="1"/>
              <a:t>Avg</a:t>
            </a:r>
            <a:r>
              <a:rPr lang="en-US" altLang="en-US" b="1" dirty="0"/>
              <a:t> – 76%</a:t>
            </a:r>
          </a:p>
        </p:txBody>
      </p:sp>
    </p:spTree>
    <p:extLst>
      <p:ext uri="{BB962C8B-B14F-4D97-AF65-F5344CB8AC3E}">
        <p14:creationId xmlns:p14="http://schemas.microsoft.com/office/powerpoint/2010/main" xmlns="" val="31156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800" b="1" dirty="0" smtClean="0"/>
              <a:t>AADHAR ENROLMENT</a:t>
            </a:r>
            <a:endParaRPr lang="en-US" altLang="en-US" sz="2800" b="1" dirty="0"/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2895600" y="29464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chemeClr val="bg1"/>
                </a:solidFill>
              </a:rPr>
              <a:t>81%</a:t>
            </a:r>
          </a:p>
        </p:txBody>
      </p:sp>
      <p:sp>
        <p:nvSpPr>
          <p:cNvPr id="11271" name="TextBox 12"/>
          <p:cNvSpPr txBox="1">
            <a:spLocks noChangeArrowheads="1"/>
          </p:cNvSpPr>
          <p:nvPr/>
        </p:nvSpPr>
        <p:spPr bwMode="auto">
          <a:xfrm>
            <a:off x="7010400" y="2983468"/>
            <a:ext cx="91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chemeClr val="bg1"/>
                </a:solidFill>
              </a:rPr>
              <a:t>82%</a:t>
            </a:r>
          </a:p>
        </p:txBody>
      </p:sp>
      <p:sp>
        <p:nvSpPr>
          <p:cNvPr id="11272" name="TextBox 13"/>
          <p:cNvSpPr txBox="1">
            <a:spLocks noChangeArrowheads="1"/>
          </p:cNvSpPr>
          <p:nvPr/>
        </p:nvSpPr>
        <p:spPr bwMode="auto">
          <a:xfrm>
            <a:off x="4953000" y="2952234"/>
            <a:ext cx="902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chemeClr val="bg1"/>
                </a:solidFill>
              </a:rPr>
              <a:t>86%</a:t>
            </a:r>
          </a:p>
        </p:txBody>
      </p:sp>
      <p:pic>
        <p:nvPicPr>
          <p:cNvPr id="10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534400" y="3628"/>
            <a:ext cx="598714" cy="72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5717" y="6462474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57200" y="1981200"/>
          <a:ext cx="8305800" cy="1793101"/>
        </p:xfrm>
        <a:graphic>
          <a:graphicData uri="http://schemas.openxmlformats.org/drawingml/2006/table">
            <a:tbl>
              <a:tblPr/>
              <a:tblGrid>
                <a:gridCol w="1596258"/>
                <a:gridCol w="1754129"/>
                <a:gridCol w="1824293"/>
                <a:gridCol w="1723431"/>
                <a:gridCol w="1407689"/>
              </a:tblGrid>
              <a:tr h="129540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b="1" i="0" u="none" strike="noStrike" dirty="0">
                          <a:latin typeface="Trebuchet MS"/>
                        </a:rPr>
                        <a:t>Total Enrolment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b="1" i="0" u="none" strike="noStrike">
                          <a:latin typeface="Trebuchet MS"/>
                        </a:rPr>
                        <a:t>Number of children having Aadhaar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b="1" i="0" u="none" strike="noStrike" dirty="0">
                          <a:latin typeface="Trebuchet MS"/>
                        </a:rPr>
                        <a:t>Number of children applied for </a:t>
                      </a:r>
                      <a:r>
                        <a:rPr lang="en-IN" sz="1800" b="1" i="0" u="none" strike="noStrike" dirty="0" err="1">
                          <a:latin typeface="Trebuchet MS"/>
                        </a:rPr>
                        <a:t>Aadhaar</a:t>
                      </a:r>
                      <a:endParaRPr lang="en-IN" sz="1800" b="1" i="0" u="none" strike="noStrike" dirty="0">
                        <a:latin typeface="Trebuchet M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b="1" i="0" u="none" strike="noStrike">
                          <a:latin typeface="Trebuchet MS"/>
                        </a:rPr>
                        <a:t>Number of children without Aadhaar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800" b="1" i="0" u="none" strike="noStrike" dirty="0">
                          <a:latin typeface="Trebuchet MS"/>
                        </a:rPr>
                        <a:t>Number of proxy names deleted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97701"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i="0" u="none" strike="noStrike" dirty="0">
                          <a:latin typeface="Arial"/>
                        </a:rPr>
                        <a:t>186504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i="0" u="none" strike="noStrike" dirty="0" smtClean="0">
                          <a:latin typeface="Arial"/>
                        </a:rPr>
                        <a:t>59282 (32%)</a:t>
                      </a:r>
                      <a:endParaRPr lang="en-IN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i="0" u="none" strike="noStrike">
                          <a:latin typeface="Arial"/>
                        </a:rPr>
                        <a:t>127222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1" i="0" u="none" strike="noStrike" dirty="0">
                          <a:latin typeface="Arial"/>
                        </a:rPr>
                        <a:t>17800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56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007702580"/>
              </p:ext>
            </p:extLst>
          </p:nvPr>
        </p:nvGraphicFramePr>
        <p:xfrm>
          <a:off x="990600" y="947738"/>
          <a:ext cx="7239000" cy="4919662"/>
        </p:xfrm>
        <a:graphic>
          <a:graphicData uri="http://schemas.openxmlformats.org/presentationml/2006/ole">
            <p:oleObj spid="_x0000_s112773" name="Worksheet" r:id="rId4" imgW="5476830" imgH="3514805" progId="Excel.Sheet.8">
              <p:embed/>
            </p:oleObj>
          </a:graphicData>
        </a:graphic>
      </p:graphicFrame>
      <p:sp>
        <p:nvSpPr>
          <p:cNvPr id="15365" name="Text Box 11"/>
          <p:cNvSpPr txBox="1">
            <a:spLocks noChangeArrowheads="1"/>
          </p:cNvSpPr>
          <p:nvPr/>
        </p:nvSpPr>
        <p:spPr bwMode="auto">
          <a:xfrm rot="10800000">
            <a:off x="381227" y="1931309"/>
            <a:ext cx="46166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Bookman Old Style" pitchFamily="18" charset="0"/>
              </a:rPr>
              <a:t>Quantity in </a:t>
            </a:r>
            <a:r>
              <a:rPr lang="en-US" b="1" dirty="0" smtClean="0"/>
              <a:t>Hundred  </a:t>
            </a:r>
            <a:r>
              <a:rPr lang="en-US" b="1" dirty="0"/>
              <a:t>MTs</a:t>
            </a:r>
            <a:endParaRPr lang="en-IN" b="1" dirty="0">
              <a:latin typeface="Bookman Old Style" pitchFamily="18" charset="0"/>
            </a:endParaRP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2667000" y="29718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67%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367" name="TextBox 11"/>
          <p:cNvSpPr txBox="1">
            <a:spLocks noChangeArrowheads="1"/>
          </p:cNvSpPr>
          <p:nvPr/>
        </p:nvSpPr>
        <p:spPr bwMode="auto">
          <a:xfrm>
            <a:off x="4572000" y="2831068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91%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6553200" y="2831068"/>
            <a:ext cx="91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83%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369" name="Rectangle 2"/>
          <p:cNvSpPr>
            <a:spLocks noChangeArrowheads="1"/>
          </p:cNvSpPr>
          <p:nvPr/>
        </p:nvSpPr>
        <p:spPr bwMode="auto">
          <a:xfrm>
            <a:off x="0" y="0"/>
            <a:ext cx="86106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FOOD GRAIN : ALLOCATION vs UTILISATION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1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610600" y="3629"/>
            <a:ext cx="522514" cy="53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9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itle 2"/>
          <p:cNvSpPr>
            <a:spLocks noGrp="1"/>
          </p:cNvSpPr>
          <p:nvPr>
            <p:ph type="title"/>
          </p:nvPr>
        </p:nvSpPr>
        <p:spPr>
          <a:xfrm>
            <a:off x="0" y="139133"/>
            <a:ext cx="8153400" cy="73289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Payment of cost of Food grains to FCI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2315446"/>
              </p:ext>
            </p:extLst>
          </p:nvPr>
        </p:nvGraphicFramePr>
        <p:xfrm>
          <a:off x="1085850" y="2008188"/>
          <a:ext cx="6994525" cy="3306762"/>
        </p:xfrm>
        <a:graphic>
          <a:graphicData uri="http://schemas.openxmlformats.org/presentationml/2006/ole">
            <p:oleObj spid="_x0000_s109700" name="Worksheet" r:id="rId4" imgW="6286383" imgH="2971699" progId="Excel.Sheet.8">
              <p:embed/>
            </p:oleObj>
          </a:graphicData>
        </a:graphic>
      </p:graphicFrame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715000" y="1676400"/>
            <a:ext cx="2895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IN" sz="1600" b="1" u="sng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832" y="1485900"/>
            <a:ext cx="461665" cy="4191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 Cost of Food Grain (Rs. In </a:t>
            </a:r>
            <a:r>
              <a:rPr lang="en-US" b="1" dirty="0" err="1">
                <a:latin typeface="Arial" charset="0"/>
                <a:cs typeface="Arial" charset="0"/>
              </a:rPr>
              <a:t>Lakh</a:t>
            </a:r>
            <a:r>
              <a:rPr lang="en-US" b="1" dirty="0">
                <a:latin typeface="Arial" charset="0"/>
                <a:cs typeface="Arial" charset="0"/>
              </a:rPr>
              <a:t>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338134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100%</a:t>
            </a:r>
            <a:endParaRPr lang="en-IN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200" y="6412468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5650468"/>
            <a:ext cx="91440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/>
              <a:t>As per FCI there is pendency of </a:t>
            </a:r>
            <a:r>
              <a:rPr lang="en-US" b="1" dirty="0" err="1" smtClean="0"/>
              <a:t>Rs</a:t>
            </a:r>
            <a:r>
              <a:rPr lang="en-US" b="1" dirty="0" smtClean="0"/>
              <a:t>. 4.15 lakhs for 2017-18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2479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167486870"/>
              </p:ext>
            </p:extLst>
          </p:nvPr>
        </p:nvGraphicFramePr>
        <p:xfrm>
          <a:off x="608104" y="762000"/>
          <a:ext cx="7850096" cy="5029200"/>
        </p:xfrm>
        <a:graphic>
          <a:graphicData uri="http://schemas.openxmlformats.org/presentationml/2006/ole">
            <p:oleObj spid="_x0000_s110726" name="Worksheet" r:id="rId4" imgW="5305418" imgH="3066985" progId="Excel.Sheet.8">
              <p:embed/>
            </p:oleObj>
          </a:graphicData>
        </a:graphic>
      </p:graphicFrame>
      <p:sp>
        <p:nvSpPr>
          <p:cNvPr id="25605" name="Text Box 11"/>
          <p:cNvSpPr txBox="1">
            <a:spLocks noChangeArrowheads="1"/>
          </p:cNvSpPr>
          <p:nvPr/>
        </p:nvSpPr>
        <p:spPr bwMode="auto">
          <a:xfrm rot="10800000">
            <a:off x="115660" y="1676400"/>
            <a:ext cx="49244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/>
              <a:t>Rs</a:t>
            </a:r>
            <a:r>
              <a:rPr lang="en-US" sz="2000" b="1" dirty="0"/>
              <a:t> in </a:t>
            </a:r>
            <a:r>
              <a:rPr lang="en-US" sz="2000" b="1" dirty="0" smtClean="0"/>
              <a:t>Crore</a:t>
            </a:r>
            <a:endParaRPr lang="en-IN" sz="2000" b="1" dirty="0"/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0" y="0"/>
            <a:ext cx="8686800" cy="49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COOKING COST: ALLOCATION vs UTILISATION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TextBox 3"/>
          <p:cNvSpPr txBox="1">
            <a:spLocks noChangeArrowheads="1"/>
          </p:cNvSpPr>
          <p:nvPr/>
        </p:nvSpPr>
        <p:spPr bwMode="auto">
          <a:xfrm>
            <a:off x="2514600" y="28194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/>
              <a:t>66%</a:t>
            </a:r>
            <a:endParaRPr lang="en-US" b="1" dirty="0"/>
          </a:p>
        </p:txBody>
      </p:sp>
      <p:sp>
        <p:nvSpPr>
          <p:cNvPr id="25608" name="TextBox 13"/>
          <p:cNvSpPr txBox="1">
            <a:spLocks noChangeArrowheads="1"/>
          </p:cNvSpPr>
          <p:nvPr/>
        </p:nvSpPr>
        <p:spPr bwMode="auto">
          <a:xfrm>
            <a:off x="7239000" y="23622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/>
              <a:t>83%</a:t>
            </a:r>
            <a:endParaRPr lang="en-US" b="1" dirty="0"/>
          </a:p>
        </p:txBody>
      </p:sp>
      <p:sp>
        <p:nvSpPr>
          <p:cNvPr id="25609" name="TextBox 14"/>
          <p:cNvSpPr txBox="1">
            <a:spLocks noChangeArrowheads="1"/>
          </p:cNvSpPr>
          <p:nvPr/>
        </p:nvSpPr>
        <p:spPr bwMode="auto">
          <a:xfrm>
            <a:off x="4876800" y="2220912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/>
              <a:t>91%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1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686800" y="3629"/>
            <a:ext cx="446314" cy="48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17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5635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Engagement of Cook-cum-helpers</a:t>
            </a:r>
          </a:p>
        </p:txBody>
      </p:sp>
      <p:graphicFrame>
        <p:nvGraphicFramePr>
          <p:cNvPr id="1843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413819"/>
              </p:ext>
            </p:extLst>
          </p:nvPr>
        </p:nvGraphicFramePr>
        <p:xfrm>
          <a:off x="873443" y="1447800"/>
          <a:ext cx="7508557" cy="4191000"/>
        </p:xfrm>
        <a:graphic>
          <a:graphicData uri="http://schemas.openxmlformats.org/presentationml/2006/ole">
            <p:oleObj spid="_x0000_s111749" name="Worksheet" r:id="rId4" imgW="6800890" imgH="3610092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1371600"/>
            <a:ext cx="492443" cy="39624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No. of CCH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3810000" y="1828800"/>
            <a:ext cx="2590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CC"/>
                </a:solidFill>
              </a:rPr>
              <a:t>Primary + Upper Primary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6407727" y="3744232"/>
            <a:ext cx="148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/>
              <a:t>87%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610600" y="3629"/>
            <a:ext cx="522514" cy="63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17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6397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Payment of Honorarium to CCH</a:t>
            </a:r>
          </a:p>
        </p:txBody>
      </p:sp>
      <p:graphicFrame>
        <p:nvGraphicFramePr>
          <p:cNvPr id="1945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9041636"/>
              </p:ext>
            </p:extLst>
          </p:nvPr>
        </p:nvGraphicFramePr>
        <p:xfrm>
          <a:off x="993299" y="1191418"/>
          <a:ext cx="7335837" cy="4170363"/>
        </p:xfrm>
        <a:graphic>
          <a:graphicData uri="http://schemas.openxmlformats.org/presentationml/2006/ole">
            <p:oleObj spid="_x0000_s113797" name="Worksheet" r:id="rId4" imgW="6048295" imgH="3438414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8621" y="1752600"/>
            <a:ext cx="492443" cy="39624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Rs. In </a:t>
            </a:r>
            <a:r>
              <a:rPr lang="en-US" sz="2000" b="1" dirty="0" smtClean="0"/>
              <a:t>Crore</a:t>
            </a:r>
            <a:endParaRPr lang="en-US" sz="2000" b="1" dirty="0">
              <a:latin typeface="+mn-lt"/>
              <a:cs typeface="+mn-cs"/>
            </a:endParaRPr>
          </a:p>
        </p:txBody>
      </p:sp>
      <p:sp>
        <p:nvSpPr>
          <p:cNvPr id="19463" name="TextBox 3"/>
          <p:cNvSpPr txBox="1">
            <a:spLocks noChangeArrowheads="1"/>
          </p:cNvSpPr>
          <p:nvPr/>
        </p:nvSpPr>
        <p:spPr bwMode="auto">
          <a:xfrm>
            <a:off x="4783365" y="292319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/>
              <a:t>72%</a:t>
            </a:r>
            <a:endParaRPr lang="en-US" b="1" dirty="0"/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6934200" y="289560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/>
              <a:t>87%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610600" y="3629"/>
            <a:ext cx="522514" cy="63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601310" y="289560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/>
              <a:t>74%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52600" y="5650468"/>
            <a:ext cx="657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Figures denote only central share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7307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764291208"/>
              </p:ext>
            </p:extLst>
          </p:nvPr>
        </p:nvGraphicFramePr>
        <p:xfrm>
          <a:off x="819602" y="1035050"/>
          <a:ext cx="7409998" cy="4222750"/>
        </p:xfrm>
        <a:graphic>
          <a:graphicData uri="http://schemas.openxmlformats.org/presentationml/2006/ole">
            <p:oleObj spid="_x0000_s114820" name="Worksheet" r:id="rId4" imgW="5440712" imgH="3185216" progId="Excel.Sheet.8">
              <p:embed/>
            </p:oleObj>
          </a:graphicData>
        </a:graphic>
      </p:graphicFrame>
      <p:sp>
        <p:nvSpPr>
          <p:cNvPr id="20485" name="Text Box 11"/>
          <p:cNvSpPr txBox="1">
            <a:spLocks noChangeArrowheads="1"/>
          </p:cNvSpPr>
          <p:nvPr/>
        </p:nvSpPr>
        <p:spPr bwMode="auto">
          <a:xfrm rot="10800000">
            <a:off x="248104" y="1600200"/>
            <a:ext cx="492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latin typeface="Bookman Old Style" pitchFamily="18" charset="0"/>
              </a:rPr>
              <a:t>Rs</a:t>
            </a:r>
            <a:r>
              <a:rPr lang="en-US" sz="2000" b="1" dirty="0">
                <a:latin typeface="Bookman Old Style" pitchFamily="18" charset="0"/>
              </a:rPr>
              <a:t> in Lakh</a:t>
            </a:r>
            <a:endParaRPr lang="en-IN" sz="2000" b="1" dirty="0">
              <a:latin typeface="Bookman Old Style" pitchFamily="18" charset="0"/>
            </a:endParaRP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0" y="0"/>
            <a:ext cx="86106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MME : ALLOCATION vs UTILISATION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TextBox 3"/>
          <p:cNvSpPr txBox="1">
            <a:spLocks noChangeArrowheads="1"/>
          </p:cNvSpPr>
          <p:nvPr/>
        </p:nvSpPr>
        <p:spPr bwMode="auto">
          <a:xfrm>
            <a:off x="2667000" y="2819400"/>
            <a:ext cx="800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/>
              <a:t>59%</a:t>
            </a:r>
            <a:endParaRPr lang="en-US" b="1" dirty="0"/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4876800" y="2621587"/>
            <a:ext cx="1219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/>
              <a:t>7</a:t>
            </a:r>
            <a:r>
              <a:rPr lang="en-US" b="1" dirty="0" smtClean="0"/>
              <a:t>8%</a:t>
            </a:r>
            <a:endParaRPr lang="en-US" b="1" dirty="0"/>
          </a:p>
        </p:txBody>
      </p:sp>
      <p:sp>
        <p:nvSpPr>
          <p:cNvPr id="20489" name="TextBox 12"/>
          <p:cNvSpPr txBox="1">
            <a:spLocks noChangeArrowheads="1"/>
          </p:cNvSpPr>
          <p:nvPr/>
        </p:nvSpPr>
        <p:spPr bwMode="auto">
          <a:xfrm>
            <a:off x="7039304" y="2470943"/>
            <a:ext cx="76725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/>
              <a:t>9</a:t>
            </a:r>
            <a:r>
              <a:rPr lang="en-US" b="1" dirty="0" smtClean="0"/>
              <a:t>8%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2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610600" y="3629"/>
            <a:ext cx="522514" cy="63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90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937248898"/>
              </p:ext>
            </p:extLst>
          </p:nvPr>
        </p:nvGraphicFramePr>
        <p:xfrm>
          <a:off x="776283" y="1600200"/>
          <a:ext cx="7655389" cy="4190999"/>
        </p:xfrm>
        <a:graphic>
          <a:graphicData uri="http://schemas.openxmlformats.org/presentationml/2006/ole">
            <p:oleObj spid="_x0000_s115843" name="Worksheet" r:id="rId4" imgW="6195035" imgH="2720283" progId="Excel.Sheet.8">
              <p:embed/>
            </p:oleObj>
          </a:graphicData>
        </a:graphic>
      </p:graphicFrame>
      <p:sp>
        <p:nvSpPr>
          <p:cNvPr id="21509" name="Text Box 11"/>
          <p:cNvSpPr txBox="1">
            <a:spLocks noChangeArrowheads="1"/>
          </p:cNvSpPr>
          <p:nvPr/>
        </p:nvSpPr>
        <p:spPr bwMode="auto">
          <a:xfrm rot="10800000">
            <a:off x="188745" y="1676400"/>
            <a:ext cx="46166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latin typeface="Bookman Old Style" pitchFamily="18" charset="0"/>
              </a:rPr>
              <a:t>Rs</a:t>
            </a:r>
            <a:r>
              <a:rPr lang="en-US" b="1" dirty="0">
                <a:latin typeface="Bookman Old Style" pitchFamily="18" charset="0"/>
              </a:rPr>
              <a:t> in </a:t>
            </a:r>
            <a:r>
              <a:rPr lang="en-US" b="1" dirty="0" smtClean="0">
                <a:latin typeface="Bookman Old Style" pitchFamily="18" charset="0"/>
              </a:rPr>
              <a:t>Crore</a:t>
            </a:r>
            <a:endParaRPr lang="en-IN" b="1" dirty="0">
              <a:latin typeface="Bookman Old Style" pitchFamily="18" charset="0"/>
            </a:endParaRPr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38556" y="0"/>
            <a:ext cx="913084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Assistance : Allocation vs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1" name="TextBox 2"/>
          <p:cNvSpPr txBox="1">
            <a:spLocks noChangeArrowheads="1"/>
          </p:cNvSpPr>
          <p:nvPr/>
        </p:nvSpPr>
        <p:spPr bwMode="auto">
          <a:xfrm>
            <a:off x="2743200" y="3234154"/>
            <a:ext cx="685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/>
              <a:t>72%</a:t>
            </a:r>
            <a:endParaRPr lang="en-US" sz="1600" b="1" dirty="0"/>
          </a:p>
        </p:txBody>
      </p:sp>
      <p:sp>
        <p:nvSpPr>
          <p:cNvPr id="21512" name="TextBox 11"/>
          <p:cNvSpPr txBox="1">
            <a:spLocks noChangeArrowheads="1"/>
          </p:cNvSpPr>
          <p:nvPr/>
        </p:nvSpPr>
        <p:spPr bwMode="auto">
          <a:xfrm>
            <a:off x="7239000" y="3166646"/>
            <a:ext cx="685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/>
              <a:t>76%</a:t>
            </a:r>
            <a:endParaRPr lang="en-US" sz="1600" b="1" dirty="0"/>
          </a:p>
        </p:txBody>
      </p:sp>
      <p:sp>
        <p:nvSpPr>
          <p:cNvPr id="21513" name="TextBox 14"/>
          <p:cNvSpPr txBox="1">
            <a:spLocks noChangeArrowheads="1"/>
          </p:cNvSpPr>
          <p:nvPr/>
        </p:nvSpPr>
        <p:spPr bwMode="auto">
          <a:xfrm>
            <a:off x="4953000" y="3234154"/>
            <a:ext cx="685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/>
              <a:t>75%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1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610600" y="3630"/>
            <a:ext cx="522514" cy="59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132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643257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>
            <a:normAutofit fontScale="90000"/>
          </a:bodyPr>
          <a:lstStyle/>
          <a:p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Construction of Kitchen cum Stores</a:t>
            </a:r>
            <a:r>
              <a:rPr lang="en-US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9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8301312"/>
              </p:ext>
            </p:extLst>
          </p:nvPr>
        </p:nvGraphicFramePr>
        <p:xfrm>
          <a:off x="990600" y="1447800"/>
          <a:ext cx="7467600" cy="4572000"/>
        </p:xfrm>
        <a:graphic>
          <a:graphicData uri="http://schemas.openxmlformats.org/presentationml/2006/ole">
            <p:oleObj spid="_x0000_s49643" name="Worksheet" r:id="rId4" imgW="3642258" imgH="2034435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362200"/>
            <a:ext cx="523220" cy="1905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000000"/>
                </a:solidFill>
              </a:rPr>
              <a:t>Progress (in %)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5436507" y="1007533"/>
            <a:ext cx="3206750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</a:rPr>
              <a:t>Total Sanctioned: 2966</a:t>
            </a:r>
            <a:endParaRPr lang="en-IN" altLang="en-US" b="1" dirty="0" smtClean="0">
              <a:solidFill>
                <a:srgbClr val="000000"/>
              </a:solidFill>
            </a:endParaRPr>
          </a:p>
        </p:txBody>
      </p:sp>
      <p:pic>
        <p:nvPicPr>
          <p:cNvPr id="10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643256" y="3629"/>
            <a:ext cx="489857" cy="62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365250" y="2895600"/>
            <a:ext cx="3206750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N" altLang="en-US" b="1" dirty="0" smtClean="0">
                <a:solidFill>
                  <a:srgbClr val="000000"/>
                </a:solidFill>
              </a:rPr>
              <a:t>1083 units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657600" y="1828800"/>
            <a:ext cx="3206750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N" altLang="en-US" b="1" dirty="0" smtClean="0">
                <a:solidFill>
                  <a:srgbClr val="000000"/>
                </a:solidFill>
              </a:rPr>
              <a:t>1883 units</a:t>
            </a:r>
          </a:p>
        </p:txBody>
      </p:sp>
    </p:spTree>
    <p:extLst>
      <p:ext uri="{BB962C8B-B14F-4D97-AF65-F5344CB8AC3E}">
        <p14:creationId xmlns:p14="http://schemas.microsoft.com/office/powerpoint/2010/main" xmlns="" val="28447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bg1"/>
          </a:solidFill>
          <a:scene3d>
            <a:camera prst="perspective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hangingPunct="1"/>
            <a:r>
              <a:rPr lang="en-US" altLang="en-US" sz="4400" b="1" dirty="0" smtClean="0">
                <a:latin typeface="Stencil" panose="040409050D0802020404" pitchFamily="82" charset="0"/>
              </a:rPr>
              <a:t>Review of Implementation of MDMS in MANIPUR </a:t>
            </a:r>
            <a:br>
              <a:rPr lang="en-US" altLang="en-US" sz="4400" b="1" dirty="0" smtClean="0">
                <a:latin typeface="Stencil" panose="040409050D0802020404" pitchFamily="82" charset="0"/>
              </a:rPr>
            </a:br>
            <a:r>
              <a:rPr lang="en-US" alt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(Primary + Upper Primary)</a:t>
            </a:r>
            <a:r>
              <a:rPr lang="en-US" altLang="en-US" sz="6000" b="1" dirty="0" smtClean="0">
                <a:latin typeface="Book Antiqua" panose="02040602050305030304" pitchFamily="18" charset="0"/>
              </a:rPr>
              <a:t/>
            </a:r>
            <a:br>
              <a:rPr lang="en-US" altLang="en-US" sz="6000" b="1" dirty="0" smtClean="0">
                <a:latin typeface="Book Antiqua" panose="02040602050305030304" pitchFamily="18" charset="0"/>
              </a:rPr>
            </a:br>
            <a:r>
              <a:rPr lang="en-US" altLang="en-US" sz="3200" b="1" dirty="0" smtClean="0">
                <a:latin typeface="Book Antiqua" panose="02040602050305030304" pitchFamily="18" charset="0"/>
              </a:rPr>
              <a:t>(1.4.2017 to 31.03.2018)</a:t>
            </a:r>
          </a:p>
        </p:txBody>
      </p:sp>
      <p:pic>
        <p:nvPicPr>
          <p:cNvPr id="4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5660" y="64008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11954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Achievement up to 2017-18  (Kitchen Devices)</a:t>
            </a:r>
          </a:p>
        </p:txBody>
      </p:sp>
      <p:graphicFrame>
        <p:nvGraphicFramePr>
          <p:cNvPr id="2355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96736121"/>
              </p:ext>
            </p:extLst>
          </p:nvPr>
        </p:nvGraphicFramePr>
        <p:xfrm>
          <a:off x="566410" y="1371600"/>
          <a:ext cx="8044190" cy="3867150"/>
        </p:xfrm>
        <a:graphic>
          <a:graphicData uri="http://schemas.openxmlformats.org/presentationml/2006/ole">
            <p:oleObj spid="_x0000_s116868" name="Worksheet" r:id="rId4" imgW="5730305" imgH="2613605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362200"/>
            <a:ext cx="523220" cy="1905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000000"/>
                </a:solidFill>
              </a:rPr>
              <a:t>Progress (in %)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0" y="5410200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Total Sanctioned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 5096* (3639 new + 1457 replacement) units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660" y="6505637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9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458200" y="3629"/>
            <a:ext cx="674914" cy="81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922060" y="1500425"/>
            <a:ext cx="1981200" cy="400110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3107 units</a:t>
            </a:r>
            <a:endParaRPr lang="en-IN" sz="2000" b="1" dirty="0">
              <a:latin typeface="Arial" charset="0"/>
              <a:cs typeface="Arial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886200" y="2902242"/>
            <a:ext cx="1981200" cy="400110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1989 units</a:t>
            </a:r>
            <a:endParaRPr lang="en-IN" sz="2000" b="1" dirty="0"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399" y="5906869"/>
            <a:ext cx="8643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/>
              <a:t>*1650 also </a:t>
            </a:r>
            <a:r>
              <a:rPr lang="en-US" i="1" dirty="0"/>
              <a:t>sanctioned however funds </a:t>
            </a:r>
            <a:r>
              <a:rPr lang="en-US" i="1" dirty="0" smtClean="0"/>
              <a:t>not released as the State did not complete procurement of 1989 units earlier sanctioned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8548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19160" cy="6397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2600" b="1" dirty="0" smtClean="0">
                <a:latin typeface="Arial" pitchFamily="34" charset="0"/>
                <a:cs typeface="Arial" pitchFamily="34" charset="0"/>
              </a:rPr>
              <a:t>Summary of performance - Physical</a:t>
            </a:r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3079209"/>
              </p:ext>
            </p:extLst>
          </p:nvPr>
        </p:nvGraphicFramePr>
        <p:xfrm>
          <a:off x="1138238" y="1219200"/>
          <a:ext cx="6954837" cy="4902200"/>
        </p:xfrm>
        <a:graphic>
          <a:graphicData uri="http://schemas.openxmlformats.org/presentationml/2006/ole">
            <p:oleObj spid="_x0000_s66932" name="Worksheet" r:id="rId4" imgW="8519118" imgH="6004618" progId="Excel.Sheet.8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6221" y="2209800"/>
            <a:ext cx="492443" cy="230832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Percentage %</a:t>
            </a:r>
            <a:endParaRPr lang="en-IN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519160" y="3629"/>
            <a:ext cx="613954" cy="6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8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762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2600" b="1" dirty="0" smtClean="0">
                <a:latin typeface="Arial" pitchFamily="34" charset="0"/>
                <a:cs typeface="Arial" pitchFamily="34" charset="0"/>
              </a:rPr>
              <a:t>Summary of performance – Financial </a:t>
            </a:r>
          </a:p>
        </p:txBody>
      </p:sp>
      <p:graphicFrame>
        <p:nvGraphicFramePr>
          <p:cNvPr id="2355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5774763"/>
              </p:ext>
            </p:extLst>
          </p:nvPr>
        </p:nvGraphicFramePr>
        <p:xfrm>
          <a:off x="704850" y="1625600"/>
          <a:ext cx="7729538" cy="4473575"/>
        </p:xfrm>
        <a:graphic>
          <a:graphicData uri="http://schemas.openxmlformats.org/presentationml/2006/ole">
            <p:oleObj spid="_x0000_s67957" name="Worksheet" r:id="rId4" imgW="8591678" imgH="4972177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981200"/>
            <a:ext cx="492443" cy="230832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Percentage %</a:t>
            </a:r>
            <a:endParaRPr lang="en-IN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445346" y="3629"/>
            <a:ext cx="687767" cy="83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0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533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600" b="1" dirty="0" smtClean="0">
                <a:latin typeface="Arial" pitchFamily="34" charset="0"/>
                <a:cs typeface="Arial" pitchFamily="34" charset="0"/>
              </a:rPr>
              <a:t>Coverage : RBSK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5158937"/>
              </p:ext>
            </p:extLst>
          </p:nvPr>
        </p:nvGraphicFramePr>
        <p:xfrm>
          <a:off x="86757" y="990600"/>
          <a:ext cx="8686799" cy="4271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743200"/>
                <a:gridCol w="2971799"/>
              </a:tblGrid>
              <a:tr h="8217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Details</a:t>
                      </a:r>
                      <a:endParaRPr lang="en-IN" sz="2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Total Institutions</a:t>
                      </a:r>
                      <a:endParaRPr lang="en-IN" sz="2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Children</a:t>
                      </a:r>
                      <a:endParaRPr lang="en-IN" sz="2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3890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Total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in State</a:t>
                      </a:r>
                      <a:endParaRPr lang="en-IN" sz="2400" b="1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3823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+mn-cs"/>
                        </a:rPr>
                        <a:t>186504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9594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Health</a:t>
                      </a:r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 Check-up</a:t>
                      </a:r>
                      <a:endParaRPr lang="en-IN" sz="2400" b="1" dirty="0">
                        <a:latin typeface="Book Antiqua" panose="02040602050305030304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+mn-cs"/>
                        </a:rPr>
                        <a:t>3442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+mn-cs"/>
                        </a:rPr>
                        <a:t>180372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+mn-cs"/>
                        </a:rPr>
                        <a:t>(97%)</a:t>
                      </a:r>
                      <a:endParaRPr lang="en-US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8536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IFA Distribution</a:t>
                      </a:r>
                      <a:endParaRPr lang="en-IN" sz="2400" b="1" dirty="0">
                        <a:latin typeface="Book Antiqua" panose="02040602050305030304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+mn-cs"/>
                        </a:rPr>
                        <a:t>2671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+mn-cs"/>
                        </a:rPr>
                        <a:t>125149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+mn-cs"/>
                        </a:rPr>
                        <a:t>(67%)</a:t>
                      </a:r>
                      <a:endParaRPr lang="en-US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8536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Deworming Tablets</a:t>
                      </a:r>
                      <a:endParaRPr lang="en-IN" sz="2400" b="1" dirty="0">
                        <a:latin typeface="Book Antiqua" panose="02040602050305030304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+mn-cs"/>
                        </a:rPr>
                        <a:t>3725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+mn-cs"/>
                        </a:rPr>
                        <a:t>186504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IN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+mn-cs"/>
                        </a:rPr>
                        <a:t>(100%)</a:t>
                      </a:r>
                      <a:endParaRPr lang="en-US" sz="2400" b="1" i="0" u="none" strike="noStrike" kern="1200" dirty="0"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8747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Spectacles</a:t>
                      </a:r>
                      <a:endParaRPr lang="en-IN" sz="2400" b="1" dirty="0">
                        <a:latin typeface="Book Antiqua" panose="02040602050305030304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Nil</a:t>
                      </a:r>
                      <a:endParaRPr lang="en-IN" sz="2400" b="0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Nil</a:t>
                      </a:r>
                      <a:endParaRPr lang="en-IN" sz="2400" b="0" i="0" u="none" strike="noStrike" dirty="0"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5660" y="6488668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610600" y="3629"/>
            <a:ext cx="522513" cy="63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88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343900" y="5719763"/>
            <a:ext cx="719138" cy="258762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85800"/>
            <a:fld id="{7B76F344-C273-4CB2-B6DB-3DD7CB3F09A8}" type="slidenum">
              <a:rPr lang="es-ES" altLang="en-US" b="1" smtClean="0">
                <a:solidFill>
                  <a:srgbClr val="FFFFFF"/>
                </a:solidFill>
                <a:latin typeface="Calibri" pitchFamily="34" charset="0"/>
              </a:rPr>
              <a:pPr defTabSz="685800"/>
              <a:t>24</a:t>
            </a:fld>
            <a:endParaRPr lang="es-ES" altLang="en-US" b="1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50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86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>
                <a:latin typeface="Cambria" pitchFamily="18" charset="0"/>
              </a:rPr>
              <a:t>       Elements of </a:t>
            </a:r>
            <a:r>
              <a:rPr lang="en-US" altLang="en-US" sz="2800" b="1" dirty="0" err="1">
                <a:latin typeface="Cambria" pitchFamily="18" charset="0"/>
              </a:rPr>
              <a:t>Ayushman</a:t>
            </a:r>
            <a:r>
              <a:rPr lang="en-US" altLang="en-US" sz="2800" b="1" dirty="0">
                <a:latin typeface="Cambria" pitchFamily="18" charset="0"/>
              </a:rPr>
              <a:t> Bharat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22634" y="762001"/>
          <a:ext cx="9021366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>
                <a:latin typeface="Cambria" pitchFamily="18" charset="0"/>
              </a:rPr>
              <a:t>Availability of safe drinking water</a:t>
            </a:r>
          </a:p>
        </p:txBody>
      </p:sp>
      <p:pic>
        <p:nvPicPr>
          <p:cNvPr id="29699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/>
          <a:srcRect l="27779" t="13121" r="27777" b="10283"/>
          <a:stretch>
            <a:fillRect/>
          </a:stretch>
        </p:blipFill>
        <p:spPr bwMode="auto">
          <a:xfrm>
            <a:off x="8686800" y="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228600" y="64008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6666FF"/>
                </a:solidFill>
              </a:rPr>
              <a:t>Ministry of HRD, Govt. of India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566738" y="863600"/>
          <a:ext cx="8196262" cy="536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5731">
                  <a:extLst>
                    <a:ext uri="{9D8B030D-6E8A-4147-A177-3AD203B41FA5}"/>
                  </a:extLst>
                </a:gridCol>
                <a:gridCol w="2910531">
                  <a:extLst>
                    <a:ext uri="{9D8B030D-6E8A-4147-A177-3AD203B41FA5}"/>
                  </a:extLst>
                </a:gridCol>
              </a:tblGrid>
              <a:tr h="5842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Schools</a:t>
                      </a:r>
                      <a:endParaRPr lang="en-IN" sz="2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No. of schools</a:t>
                      </a:r>
                      <a:endParaRPr lang="en-IN" sz="2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/>
                </a:extLst>
              </a:tr>
              <a:tr h="500807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Schools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3442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667741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Schools</a:t>
                      </a:r>
                      <a:r>
                        <a:rPr lang="en-US" sz="2400" baseline="0" dirty="0" smtClean="0"/>
                        <a:t> having drinking water facility</a:t>
                      </a:r>
                      <a:endParaRPr lang="en-IN" sz="24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1871</a:t>
                      </a: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693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Schools</a:t>
                      </a:r>
                      <a:r>
                        <a:rPr lang="en-US" sz="2400" baseline="0" dirty="0" smtClean="0"/>
                        <a:t> having safe drinking water facility</a:t>
                      </a:r>
                      <a:endParaRPr lang="en-IN" sz="24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1663</a:t>
                      </a:r>
                      <a:endParaRPr lang="en-I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584275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Having water filtration facility</a:t>
                      </a:r>
                      <a:endParaRPr lang="en-IN" sz="24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1663</a:t>
                      </a:r>
                      <a:endParaRPr lang="en-IN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/>
                </a:extLst>
              </a:tr>
              <a:tr h="5159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Membrane  (UV + RO)</a:t>
                      </a:r>
                      <a:endParaRPr lang="en-IN" sz="24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  <a:tr h="500807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UV purification</a:t>
                      </a:r>
                      <a:endParaRPr lang="en-IN" sz="24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  <a:tr h="684439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Candle filter purifier</a:t>
                      </a:r>
                      <a:endParaRPr lang="en-IN" sz="24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1663</a:t>
                      </a:r>
                      <a:endParaRPr lang="en-IN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  <a:tr h="500802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Activated carbon filter purifier</a:t>
                      </a:r>
                      <a:endParaRPr lang="en-IN" sz="24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IN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3999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xtLst/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Comparison of data: MIS vs AWP&amp;B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066800"/>
          <a:ext cx="7772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48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3999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xtLst/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Automated Monitoring System</a:t>
            </a:r>
            <a:endParaRPr lang="en-US" altLang="en-US" sz="2800" b="1" dirty="0">
              <a:solidFill>
                <a:schemeClr val="tx1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9154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48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96"/>
            <a:ext cx="8610600" cy="5276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Three Year scorecard at a glance</a:t>
            </a:r>
            <a:endParaRPr lang="en-IN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1277925"/>
              </p:ext>
            </p:extLst>
          </p:nvPr>
        </p:nvGraphicFramePr>
        <p:xfrm>
          <a:off x="609600" y="838200"/>
          <a:ext cx="7943850" cy="2946400"/>
        </p:xfrm>
        <a:graphic>
          <a:graphicData uri="http://schemas.openxmlformats.org/presentationml/2006/ole">
            <p:oleObj spid="_x0000_s118052" name="Worksheet" r:id="rId4" imgW="5324359" imgH="1933626" progId="Excel.Sheet.8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53200" y="653534"/>
            <a:ext cx="1447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FY : 2017-18</a:t>
            </a:r>
            <a:endParaRPr lang="en-IN" b="1" dirty="0">
              <a:solidFill>
                <a:prstClr val="black"/>
              </a:solidFill>
            </a:endParaRPr>
          </a:p>
        </p:txBody>
      </p:sp>
      <p:graphicFrame>
        <p:nvGraphicFramePr>
          <p:cNvPr id="12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0167254"/>
              </p:ext>
            </p:extLst>
          </p:nvPr>
        </p:nvGraphicFramePr>
        <p:xfrm>
          <a:off x="4648200" y="4222750"/>
          <a:ext cx="3998913" cy="2408238"/>
        </p:xfrm>
        <a:graphic>
          <a:graphicData uri="http://schemas.openxmlformats.org/presentationml/2006/ole">
            <p:oleObj spid="_x0000_s118053" name="Worksheet" r:id="rId5" imgW="5962724" imgH="3314784" progId="Excel.Sheet.8">
              <p:embed/>
            </p:oleObj>
          </a:graphicData>
        </a:graphic>
      </p:graphicFrame>
      <p:pic>
        <p:nvPicPr>
          <p:cNvPr id="9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610600" y="1"/>
            <a:ext cx="533400" cy="64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88943" y="4038600"/>
            <a:ext cx="148045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FY : 2016-17</a:t>
            </a:r>
            <a:endParaRPr lang="en-IN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3500942"/>
              </p:ext>
            </p:extLst>
          </p:nvPr>
        </p:nvGraphicFramePr>
        <p:xfrm>
          <a:off x="228600" y="4222750"/>
          <a:ext cx="4213225" cy="2344738"/>
        </p:xfrm>
        <a:graphic>
          <a:graphicData uri="http://schemas.openxmlformats.org/presentationml/2006/ole">
            <p:oleObj spid="_x0000_s118054" name="Worksheet" r:id="rId7" imgW="5314866" imgH="2533597" progId="Excel.Sheet.8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4038600"/>
            <a:ext cx="1447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FY : 2015-16</a:t>
            </a:r>
            <a:endParaRPr lang="en-IN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1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2209800"/>
          </a:xfrm>
        </p:spPr>
        <p:txBody>
          <a:bodyPr/>
          <a:lstStyle/>
          <a:p>
            <a:pPr algn="ctr" eaLnBrk="1" hangingPunct="1"/>
            <a:r>
              <a:rPr lang="en-US" altLang="en-US" sz="6600" b="1" dirty="0" smtClean="0"/>
              <a:t>Analysis of State’s Proposal for 2018-19</a:t>
            </a:r>
          </a:p>
        </p:txBody>
      </p:sp>
      <p:pic>
        <p:nvPicPr>
          <p:cNvPr id="5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2500" b="1" dirty="0" smtClean="0">
                <a:latin typeface="Arial" pitchFamily="34" charset="0"/>
                <a:cs typeface="Arial" pitchFamily="34" charset="0"/>
              </a:rPr>
              <a:t>Good practices in Implementation</a:t>
            </a:r>
            <a:endParaRPr lang="en-IN" altLang="en-US" sz="25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029200"/>
          </a:xfrm>
          <a:solidFill>
            <a:schemeClr val="bg1"/>
          </a:solidFill>
        </p:spPr>
        <p:txBody>
          <a:bodyPr/>
          <a:lstStyle/>
          <a:p>
            <a:pPr lvl="0" algn="just"/>
            <a:r>
              <a:rPr lang="en-GB" sz="2400" b="1" dirty="0" smtClean="0"/>
              <a:t>Participation by the Mothers / Parents/ Community members in implementation of the scheme. </a:t>
            </a:r>
          </a:p>
          <a:p>
            <a:pPr lvl="0" algn="just"/>
            <a:endParaRPr lang="en-IN" sz="2000" b="1" dirty="0" smtClean="0"/>
          </a:p>
          <a:p>
            <a:pPr lvl="0" algn="just"/>
            <a:r>
              <a:rPr lang="en-GB" sz="2400" b="1" smtClean="0"/>
              <a:t>Kitchen gardens </a:t>
            </a:r>
            <a:r>
              <a:rPr lang="en-GB" sz="2400" b="1" dirty="0" smtClean="0"/>
              <a:t>in 154 schools.</a:t>
            </a:r>
            <a:endParaRPr lang="en-IN" sz="2400" b="1" dirty="0" smtClean="0"/>
          </a:p>
          <a:p>
            <a:endParaRPr lang="en-IN" b="1" dirty="0"/>
          </a:p>
        </p:txBody>
      </p:sp>
      <p:pic>
        <p:nvPicPr>
          <p:cNvPr id="5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458200" y="3629"/>
            <a:ext cx="674914" cy="81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0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for 2018-19 : Children (Primary)</a:t>
            </a:r>
            <a:endParaRPr lang="en-US" altLang="en-US" sz="26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0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7028841"/>
              </p:ext>
            </p:extLst>
          </p:nvPr>
        </p:nvGraphicFramePr>
        <p:xfrm>
          <a:off x="882650" y="1566863"/>
          <a:ext cx="7500938" cy="3848100"/>
        </p:xfrm>
        <a:graphic>
          <a:graphicData uri="http://schemas.openxmlformats.org/presentationml/2006/ole">
            <p:oleObj spid="_x0000_s71949" name="Worksheet" r:id="rId4" imgW="4362514" imgH="2238289" progId="Excel.Sheet.8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E0A02-9B6D-4E25-BB85-20CA2832F155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95400"/>
            <a:ext cx="523220" cy="33528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n-lt"/>
                <a:cs typeface="+mn-cs"/>
              </a:rPr>
              <a:t>No. of children (in </a:t>
            </a:r>
            <a:r>
              <a:rPr lang="en-US" sz="2200" b="1" dirty="0" err="1">
                <a:latin typeface="+mn-lt"/>
                <a:cs typeface="+mn-cs"/>
              </a:rPr>
              <a:t>lakhs</a:t>
            </a:r>
            <a:r>
              <a:rPr lang="en-US" sz="2200" b="1" dirty="0">
                <a:latin typeface="+mn-lt"/>
                <a:cs typeface="+mn-cs"/>
              </a:rPr>
              <a:t>)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 rot="16200000">
            <a:off x="6004381" y="3952268"/>
            <a:ext cx="2857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 b="1">
                <a:latin typeface="Arial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en-US" dirty="0"/>
              <a:t>Recommendation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 rot="16200000">
            <a:off x="3910242" y="3968285"/>
            <a:ext cx="21188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 b="1" dirty="0">
                <a:latin typeface="Arial" charset="0"/>
              </a:rPr>
              <a:t>Availed MDM in Q-3</a:t>
            </a:r>
          </a:p>
        </p:txBody>
      </p:sp>
      <p:sp>
        <p:nvSpPr>
          <p:cNvPr id="21513" name="TextBox 7"/>
          <p:cNvSpPr txBox="1">
            <a:spLocks noChangeArrowheads="1"/>
          </p:cNvSpPr>
          <p:nvPr/>
        </p:nvSpPr>
        <p:spPr bwMode="auto">
          <a:xfrm rot="16200000">
            <a:off x="3321844" y="3967656"/>
            <a:ext cx="2230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 b="1" dirty="0">
                <a:latin typeface="Arial" charset="0"/>
              </a:rPr>
              <a:t>Availed MDM in Q-2</a:t>
            </a:r>
          </a:p>
        </p:txBody>
      </p:sp>
      <p:sp>
        <p:nvSpPr>
          <p:cNvPr id="21514" name="TextBox 7"/>
          <p:cNvSpPr txBox="1">
            <a:spLocks noChangeArrowheads="1"/>
          </p:cNvSpPr>
          <p:nvPr/>
        </p:nvSpPr>
        <p:spPr bwMode="auto">
          <a:xfrm rot="16200000">
            <a:off x="2869406" y="3967656"/>
            <a:ext cx="21526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 b="1" dirty="0">
                <a:latin typeface="Arial" charset="0"/>
              </a:rPr>
              <a:t>Availed MDM in Q-1</a:t>
            </a:r>
          </a:p>
        </p:txBody>
      </p:sp>
      <p:sp>
        <p:nvSpPr>
          <p:cNvPr id="21515" name="TextBox 7"/>
          <p:cNvSpPr txBox="1">
            <a:spLocks noChangeArrowheads="1"/>
          </p:cNvSpPr>
          <p:nvPr/>
        </p:nvSpPr>
        <p:spPr bwMode="auto">
          <a:xfrm rot="16200000">
            <a:off x="5126622" y="3783870"/>
            <a:ext cx="2667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Enrolment</a:t>
            </a:r>
          </a:p>
        </p:txBody>
      </p:sp>
      <p:sp>
        <p:nvSpPr>
          <p:cNvPr id="21516" name="TextBox 7"/>
          <p:cNvSpPr txBox="1">
            <a:spLocks noChangeArrowheads="1"/>
          </p:cNvSpPr>
          <p:nvPr/>
        </p:nvSpPr>
        <p:spPr bwMode="auto">
          <a:xfrm rot="16200000">
            <a:off x="2419244" y="3859935"/>
            <a:ext cx="1994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 b="1" dirty="0">
                <a:latin typeface="Arial" charset="0"/>
              </a:rPr>
              <a:t>Availed MDM </a:t>
            </a:r>
            <a:r>
              <a:rPr lang="en-US" altLang="en-US" sz="1400" b="1" dirty="0" smtClean="0">
                <a:latin typeface="Arial" charset="0"/>
              </a:rPr>
              <a:t>(12 </a:t>
            </a:r>
            <a:r>
              <a:rPr lang="en-US" altLang="en-US" sz="1400" b="1" dirty="0">
                <a:latin typeface="Arial" charset="0"/>
              </a:rPr>
              <a:t>months)</a:t>
            </a:r>
          </a:p>
        </p:txBody>
      </p:sp>
      <p:sp>
        <p:nvSpPr>
          <p:cNvPr id="21517" name="TextBox 7"/>
          <p:cNvSpPr txBox="1">
            <a:spLocks noChangeArrowheads="1"/>
          </p:cNvSpPr>
          <p:nvPr/>
        </p:nvSpPr>
        <p:spPr bwMode="auto">
          <a:xfrm rot="16200000">
            <a:off x="1009466" y="3754438"/>
            <a:ext cx="2857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PAB Approval </a:t>
            </a:r>
            <a:r>
              <a:rPr lang="en-US" altLang="en-US" sz="1600" b="1" dirty="0" smtClean="0">
                <a:latin typeface="Arial" charset="0"/>
              </a:rPr>
              <a:t>17-18</a:t>
            </a:r>
            <a:endParaRPr lang="en-US" altLang="en-US" sz="1600" b="1" dirty="0">
              <a:latin typeface="Arial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 rot="16200000">
            <a:off x="5556766" y="3952268"/>
            <a:ext cx="2667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 b="1">
                <a:latin typeface="Arial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en-US" dirty="0"/>
              <a:t>Proposed by State</a:t>
            </a:r>
          </a:p>
        </p:txBody>
      </p:sp>
      <p:pic>
        <p:nvPicPr>
          <p:cNvPr id="16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 rot="16200000">
            <a:off x="4410305" y="3953539"/>
            <a:ext cx="21188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 b="1" dirty="0">
                <a:latin typeface="Arial" charset="0"/>
              </a:rPr>
              <a:t>Availed MDM in </a:t>
            </a:r>
            <a:r>
              <a:rPr lang="en-US" altLang="en-US" sz="1400" b="1" dirty="0" smtClean="0">
                <a:latin typeface="Arial" charset="0"/>
              </a:rPr>
              <a:t>Q-4</a:t>
            </a:r>
            <a:endParaRPr lang="en-US" altLang="en-US" sz="1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for 2018-19:  Children (Upper Primary) </a:t>
            </a:r>
            <a:endParaRPr lang="en-US" sz="26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3472784"/>
              </p:ext>
            </p:extLst>
          </p:nvPr>
        </p:nvGraphicFramePr>
        <p:xfrm>
          <a:off x="947738" y="1325563"/>
          <a:ext cx="6964362" cy="4471987"/>
        </p:xfrm>
        <a:graphic>
          <a:graphicData uri="http://schemas.openxmlformats.org/presentationml/2006/ole">
            <p:oleObj spid="_x0000_s72973" name="Worksheet" r:id="rId4" imgW="3752718" imgH="2409697" progId="Excel.Sheet.8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945A0-6DC6-4388-9C8C-0CE0020F7451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600200"/>
            <a:ext cx="492443" cy="35814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No. of children (in </a:t>
            </a:r>
            <a:r>
              <a:rPr lang="en-US" sz="2000" b="1" dirty="0" err="1">
                <a:latin typeface="+mn-lt"/>
                <a:cs typeface="+mn-cs"/>
              </a:rPr>
              <a:t>Lakhs</a:t>
            </a:r>
            <a:r>
              <a:rPr lang="en-US" sz="2000" b="1" dirty="0">
                <a:latin typeface="+mn-lt"/>
                <a:cs typeface="+mn-cs"/>
              </a:rPr>
              <a:t>)</a:t>
            </a: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 rot="16200000">
            <a:off x="5884277" y="3904918"/>
            <a:ext cx="2438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 smtClean="0">
                <a:latin typeface="Arial" charset="0"/>
              </a:rPr>
              <a:t>Recommendation</a:t>
            </a:r>
            <a:endParaRPr lang="en-US" altLang="en-US" sz="1800" b="1" dirty="0">
              <a:latin typeface="Arial" charset="0"/>
            </a:endParaRP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 rot="16200000">
            <a:off x="3408363" y="4171033"/>
            <a:ext cx="312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 Availed MDM in Q-3</a:t>
            </a:r>
          </a:p>
        </p:txBody>
      </p:sp>
      <p:sp>
        <p:nvSpPr>
          <p:cNvPr id="22537" name="TextBox 7"/>
          <p:cNvSpPr txBox="1">
            <a:spLocks noChangeArrowheads="1"/>
          </p:cNvSpPr>
          <p:nvPr/>
        </p:nvSpPr>
        <p:spPr bwMode="auto">
          <a:xfrm rot="16200000">
            <a:off x="3275013" y="4171032"/>
            <a:ext cx="2476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   Availed MDM in Q-2</a:t>
            </a:r>
          </a:p>
        </p:txBody>
      </p:sp>
      <p:sp>
        <p:nvSpPr>
          <p:cNvPr id="22538" name="TextBox 7"/>
          <p:cNvSpPr txBox="1">
            <a:spLocks noChangeArrowheads="1"/>
          </p:cNvSpPr>
          <p:nvPr/>
        </p:nvSpPr>
        <p:spPr bwMode="auto">
          <a:xfrm rot="16200000">
            <a:off x="2990850" y="4040867"/>
            <a:ext cx="2282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Availed </a:t>
            </a:r>
            <a:r>
              <a:rPr lang="en-US" altLang="en-US" sz="1400" b="1" dirty="0">
                <a:latin typeface="Arial" charset="0"/>
              </a:rPr>
              <a:t>MDN</a:t>
            </a:r>
            <a:r>
              <a:rPr lang="en-US" altLang="en-US" sz="1600" b="1" dirty="0">
                <a:latin typeface="Arial" charset="0"/>
              </a:rPr>
              <a:t> in Q-1</a:t>
            </a:r>
          </a:p>
        </p:txBody>
      </p:sp>
      <p:sp>
        <p:nvSpPr>
          <p:cNvPr id="22539" name="TextBox 7"/>
          <p:cNvSpPr txBox="1">
            <a:spLocks noChangeArrowheads="1"/>
          </p:cNvSpPr>
          <p:nvPr/>
        </p:nvSpPr>
        <p:spPr bwMode="auto">
          <a:xfrm rot="16200000">
            <a:off x="4707523" y="4174124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600" b="1">
                <a:latin typeface="Arial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n-US" altLang="en-US" dirty="0"/>
              <a:t>Enrolment </a:t>
            </a:r>
          </a:p>
        </p:txBody>
      </p:sp>
      <p:sp>
        <p:nvSpPr>
          <p:cNvPr id="22540" name="TextBox 7"/>
          <p:cNvSpPr txBox="1">
            <a:spLocks noChangeArrowheads="1"/>
          </p:cNvSpPr>
          <p:nvPr/>
        </p:nvSpPr>
        <p:spPr bwMode="auto">
          <a:xfrm rot="16200000">
            <a:off x="1944688" y="3975775"/>
            <a:ext cx="266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00" b="1" dirty="0">
                <a:latin typeface="Arial" charset="0"/>
              </a:rPr>
              <a:t>Availed MDM </a:t>
            </a:r>
            <a:r>
              <a:rPr lang="en-US" altLang="en-US" sz="1400" b="1" dirty="0" smtClean="0">
                <a:latin typeface="Arial" charset="0"/>
              </a:rPr>
              <a:t>(12 </a:t>
            </a:r>
            <a:r>
              <a:rPr lang="en-US" altLang="en-US" sz="1400" b="1" dirty="0">
                <a:latin typeface="Arial" charset="0"/>
              </a:rPr>
              <a:t>months) </a:t>
            </a:r>
          </a:p>
        </p:txBody>
      </p:sp>
      <p:sp>
        <p:nvSpPr>
          <p:cNvPr id="22541" name="TextBox 7"/>
          <p:cNvSpPr txBox="1">
            <a:spLocks noChangeArrowheads="1"/>
          </p:cNvSpPr>
          <p:nvPr/>
        </p:nvSpPr>
        <p:spPr bwMode="auto">
          <a:xfrm rot="16200000">
            <a:off x="959495" y="3900371"/>
            <a:ext cx="2895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PAB Approval for </a:t>
            </a:r>
            <a:r>
              <a:rPr lang="en-US" altLang="en-US" sz="1600" b="1" dirty="0" smtClean="0">
                <a:latin typeface="Arial" charset="0"/>
              </a:rPr>
              <a:t>2017-18</a:t>
            </a:r>
            <a:endParaRPr lang="en-US" altLang="en-US" sz="1600" b="1" dirty="0">
              <a:latin typeface="Arial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 rot="16200000">
            <a:off x="5427663" y="3863972"/>
            <a:ext cx="2438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 smtClean="0">
                <a:latin typeface="Arial" charset="0"/>
              </a:rPr>
              <a:t>Proposed by State</a:t>
            </a:r>
            <a:endParaRPr lang="en-US" altLang="en-US" sz="1800" b="1" dirty="0">
              <a:latin typeface="Arial" charset="0"/>
            </a:endParaRPr>
          </a:p>
        </p:txBody>
      </p:sp>
      <p:pic>
        <p:nvPicPr>
          <p:cNvPr id="17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305800" y="3629"/>
            <a:ext cx="8273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 rot="16200000">
            <a:off x="3830637" y="4211638"/>
            <a:ext cx="312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b="1" dirty="0">
                <a:latin typeface="Arial" charset="0"/>
              </a:rPr>
              <a:t> Availed MDM in </a:t>
            </a:r>
            <a:r>
              <a:rPr lang="en-US" altLang="en-US" sz="1600" b="1" dirty="0" smtClean="0">
                <a:latin typeface="Arial" charset="0"/>
              </a:rPr>
              <a:t>Q-4</a:t>
            </a:r>
            <a:endParaRPr lang="en-US" altLang="en-US" sz="1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2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286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Proposals and Recommendations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995FE-501B-4B32-932B-93DB942E1106}" type="slidenum">
              <a:rPr lang="en-US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2703917"/>
              </p:ext>
            </p:extLst>
          </p:nvPr>
        </p:nvGraphicFramePr>
        <p:xfrm>
          <a:off x="457200" y="762000"/>
          <a:ext cx="8458200" cy="5334722"/>
        </p:xfrm>
        <a:graphic>
          <a:graphicData uri="http://schemas.openxmlformats.org/drawingml/2006/table">
            <a:tbl>
              <a:tblPr/>
              <a:tblGrid>
                <a:gridCol w="609600"/>
                <a:gridCol w="1913429"/>
                <a:gridCol w="1896571"/>
                <a:gridCol w="1981200"/>
                <a:gridCol w="2057400"/>
              </a:tblGrid>
              <a:tr h="6535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S. No.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Component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PAB Approval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2017-18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Proposal for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2018-19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Recommendation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5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Children (Pry)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143000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121595</a:t>
                      </a:r>
                      <a:endParaRPr lang="en-IN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121595</a:t>
                      </a:r>
                      <a:endParaRPr lang="en-IN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03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Children  (U Pry)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37688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33979</a:t>
                      </a:r>
                      <a:endParaRPr lang="en-IN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33979</a:t>
                      </a:r>
                      <a:endParaRPr lang="en-IN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7" marR="9527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8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Working Days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(Pry</a:t>
                      </a:r>
                      <a:r>
                        <a:rPr lang="en-US" sz="16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&amp; Up. Pry)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Pry: 228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U.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Pry: 228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Pry: 227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U.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Pry: 227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Pry: 227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U.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Pry: 227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82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Kitchen cum Store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24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Cook cum</a:t>
                      </a:r>
                      <a:r>
                        <a:rPr lang="en-US" sz="16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Helpers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7487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7487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(No Additional)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7487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Kitchen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Devices- New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Kitchen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Devices- Replacement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1650*</a:t>
                      </a:r>
                      <a:endParaRPr lang="en-US" sz="16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</a:t>
                      </a: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57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Notional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Requirement of Central Assistance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(Rs. In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lakh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2738.22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2381.95</a:t>
                      </a: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2381.95</a:t>
                      </a:r>
                    </a:p>
                  </a:txBody>
                  <a:tcPr marL="68593" marR="685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570939" y="3628"/>
            <a:ext cx="562175" cy="6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5660" y="6488668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5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2781300"/>
            <a:ext cx="74676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8000" b="1" i="1" kern="0" dirty="0">
                <a:solidFill>
                  <a:srgbClr val="FFC000"/>
                </a:solidFill>
                <a:latin typeface="Arial Narrow"/>
                <a:cs typeface="Arial" pitchFamily="34" charset="0"/>
              </a:rPr>
              <a:t>Thank You</a:t>
            </a:r>
          </a:p>
        </p:txBody>
      </p:sp>
      <p:pic>
        <p:nvPicPr>
          <p:cNvPr id="5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153400" y="3629"/>
            <a:ext cx="979714" cy="10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2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85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Issues</a:t>
            </a: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endParaRPr lang="en-IN" altLang="en-US" sz="3200" b="1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4876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n-IN" sz="2300" b="1" dirty="0" smtClean="0"/>
              <a:t>Decline in coverage of children in primary and upper primary categories.</a:t>
            </a:r>
          </a:p>
          <a:p>
            <a:pPr lvl="0" algn="just"/>
            <a:r>
              <a:rPr lang="en-GB" sz="2300" b="1" dirty="0" smtClean="0"/>
              <a:t>Less </a:t>
            </a:r>
            <a:r>
              <a:rPr lang="en-GB" sz="2300" b="1" dirty="0"/>
              <a:t>coverage of working </a:t>
            </a:r>
            <a:r>
              <a:rPr lang="en-GB" sz="2300" b="1" dirty="0" smtClean="0"/>
              <a:t>days (218 out of 228).</a:t>
            </a:r>
          </a:p>
          <a:p>
            <a:pPr lvl="0" algn="just"/>
            <a:r>
              <a:rPr lang="en-GB" sz="2300" b="1" dirty="0" smtClean="0"/>
              <a:t>Less coverage of institutions (90%).</a:t>
            </a:r>
          </a:p>
          <a:p>
            <a:pPr lvl="0" algn="just"/>
            <a:r>
              <a:rPr lang="en-IN" sz="2300" b="1" dirty="0" smtClean="0"/>
              <a:t>Delay in release of funds from State to school level (10 months); Balance of 1</a:t>
            </a:r>
            <a:r>
              <a:rPr lang="en-IN" sz="2300" b="1" baseline="30000" dirty="0" smtClean="0"/>
              <a:t>st</a:t>
            </a:r>
            <a:r>
              <a:rPr lang="en-IN" sz="2300" b="1" dirty="0" smtClean="0"/>
              <a:t> and 2</a:t>
            </a:r>
            <a:r>
              <a:rPr lang="en-IN" sz="2300" b="1" baseline="30000" dirty="0" smtClean="0"/>
              <a:t>nd</a:t>
            </a:r>
            <a:r>
              <a:rPr lang="en-IN" sz="2300" b="1" dirty="0" smtClean="0"/>
              <a:t> instalments still not released by State to schools.</a:t>
            </a:r>
          </a:p>
          <a:p>
            <a:pPr algn="just"/>
            <a:r>
              <a:rPr lang="en-GB" sz="2300" b="1" dirty="0" smtClean="0"/>
              <a:t>Construction work of 1883 (63%) units of the sanctioned kitchen cum stores is still under progress. No progress in FY 2017-18.</a:t>
            </a:r>
          </a:p>
          <a:p>
            <a:pPr lvl="0" algn="just"/>
            <a:r>
              <a:rPr lang="en-IN" sz="2300" b="1" dirty="0" smtClean="0"/>
              <a:t>Use of firewood as mode of cooking in 91% schools.</a:t>
            </a:r>
          </a:p>
        </p:txBody>
      </p:sp>
      <p:pic>
        <p:nvPicPr>
          <p:cNvPr id="4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534400" y="0"/>
            <a:ext cx="598714" cy="75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2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85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altLang="en-US" sz="3200" b="1" dirty="0" smtClean="0"/>
              <a:t>Pending I</a:t>
            </a:r>
            <a:r>
              <a:rPr lang="en-US" altLang="en-US" sz="3200" b="1" dirty="0" smtClean="0">
                <a:latin typeface="Arial" pitchFamily="34" charset="0"/>
                <a:cs typeface="Arial" pitchFamily="34" charset="0"/>
              </a:rPr>
              <a:t>ssues</a:t>
            </a: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endParaRPr lang="en-IN" altLang="en-US" sz="3200" b="1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4876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n-IN" sz="2300" b="1" dirty="0" smtClean="0"/>
              <a:t>Restoration/revalidation of Rs.701.11 </a:t>
            </a:r>
            <a:r>
              <a:rPr lang="en-IN" sz="2300" b="1" dirty="0" err="1" smtClean="0"/>
              <a:t>lakhs</a:t>
            </a:r>
            <a:r>
              <a:rPr lang="en-IN" sz="2300" b="1" dirty="0" smtClean="0"/>
              <a:t> deducted on account of subsidy amount for construction of 1792 kitchen cum Store during 2011-12.</a:t>
            </a:r>
          </a:p>
          <a:p>
            <a:pPr algn="just"/>
            <a:r>
              <a:rPr lang="en-IN" sz="2300" b="1" dirty="0" smtClean="0"/>
              <a:t>183 (new) units of kitchen devices sanctioned in FY 2016-17 and 1650(replacement) units sanctioned in FY 2017-18 however, funds not released to State due to want of physical and financial progress report of 1989 KD sanctioned earlier.</a:t>
            </a:r>
          </a:p>
        </p:txBody>
      </p:sp>
      <p:pic>
        <p:nvPicPr>
          <p:cNvPr id="4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534400" y="0"/>
            <a:ext cx="598714" cy="75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2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7159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latin typeface="Cambria" pitchFamily="18" charset="0"/>
              </a:rPr>
              <a:t>Innovations etc. </a:t>
            </a:r>
          </a:p>
        </p:txBody>
      </p:sp>
      <p:pic>
        <p:nvPicPr>
          <p:cNvPr id="26627" name="Picture 3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79" t="13121" r="27777" b="10283"/>
          <a:stretch>
            <a:fillRect/>
          </a:stretch>
        </p:blipFill>
        <p:spPr bwMode="auto">
          <a:xfrm>
            <a:off x="8534400" y="0"/>
            <a:ext cx="609600" cy="771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143000"/>
            <a:ext cx="8688388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1325" indent="-441325" algn="just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IN" sz="2500" b="1" dirty="0">
                <a:latin typeface="+mn-lt"/>
                <a:cs typeface="+mn-cs"/>
              </a:rPr>
              <a:t>It is proposed that the States and UTs may also be given flexibility to utilize, with prior approval of MHRD, 5% of their Annual Work Plan &amp; Budget for new interventions provided they are not included under any of the Central or State Schemes and there is no overlapping of activities. This is subject to CCEA approval.</a:t>
            </a:r>
          </a:p>
          <a:p>
            <a:pPr marL="441325" indent="-441325" algn="just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IN" sz="2500" b="1" dirty="0">
                <a:latin typeface="+mn-lt"/>
                <a:cs typeface="+mn-cs"/>
              </a:rPr>
              <a:t>Some of the suggested innovation may be in the field of Water filters, kitchen gardens, provision of LPG connections, use of millets etc. These are only illustrative and not exhaustive.</a:t>
            </a:r>
          </a:p>
          <a:p>
            <a:pPr marL="441325" indent="-441325" algn="just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IN" sz="2500" b="1" dirty="0">
                <a:latin typeface="+mn-lt"/>
                <a:cs typeface="+mn-cs"/>
              </a:rPr>
              <a:t>Community participation.</a:t>
            </a:r>
          </a:p>
          <a:p>
            <a:pPr marL="441325" indent="-441325" algn="just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q"/>
              <a:defRPr/>
            </a:pPr>
            <a:r>
              <a:rPr lang="en-IN" sz="2500" b="1" dirty="0">
                <a:latin typeface="+mn-lt"/>
                <a:cs typeface="+mn-cs"/>
              </a:rPr>
              <a:t>Meetings of District committee headed by Dist. Collector.</a:t>
            </a:r>
          </a:p>
          <a:p>
            <a:pPr marL="469900" indent="-469900" algn="just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o"/>
              <a:defRPr/>
            </a:pPr>
            <a:endParaRPr lang="en-IN" sz="2800" kern="0" dirty="0">
              <a:solidFill>
                <a:srgbClr val="000000"/>
              </a:solidFill>
              <a:latin typeface="Arial Narrow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3999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/>
              <a:t>Coverage : Institutions : </a:t>
            </a:r>
            <a:br>
              <a:rPr lang="en-US" sz="2800" b="1" dirty="0" smtClean="0"/>
            </a:br>
            <a:r>
              <a:rPr lang="en-US" sz="2800" b="1" dirty="0" smtClean="0"/>
              <a:t>Existing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Achievement (Pry) </a:t>
            </a:r>
            <a:endParaRPr lang="en-US" sz="2800" b="1" dirty="0"/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0678380"/>
              </p:ext>
            </p:extLst>
          </p:nvPr>
        </p:nvGraphicFramePr>
        <p:xfrm>
          <a:off x="990600" y="1839913"/>
          <a:ext cx="7315200" cy="4090987"/>
        </p:xfrm>
        <a:graphic>
          <a:graphicData uri="http://schemas.openxmlformats.org/presentationml/2006/ole">
            <p:oleObj spid="_x0000_s40427" name="Worksheet" r:id="rId4" imgW="5467382" imgH="3057538" progId="Excel.Sheet.8">
              <p:embed/>
            </p:oleObj>
          </a:graphicData>
        </a:graphic>
      </p:graphicFrame>
      <p:sp>
        <p:nvSpPr>
          <p:cNvPr id="5126" name="Text Box 11"/>
          <p:cNvSpPr txBox="1">
            <a:spLocks noChangeArrowheads="1"/>
          </p:cNvSpPr>
          <p:nvPr/>
        </p:nvSpPr>
        <p:spPr bwMode="auto">
          <a:xfrm rot="10800000">
            <a:off x="157183" y="1828800"/>
            <a:ext cx="553998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No. of Institutions</a:t>
            </a:r>
            <a:endParaRPr lang="en-IN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TextBox 2"/>
          <p:cNvSpPr txBox="1">
            <a:spLocks noChangeArrowheads="1"/>
          </p:cNvSpPr>
          <p:nvPr/>
        </p:nvSpPr>
        <p:spPr bwMode="auto">
          <a:xfrm>
            <a:off x="4953000" y="311423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88%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7010400" y="3110571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88%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9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382000" y="0"/>
            <a:ext cx="762000" cy="78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806700" y="311423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90%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5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00" b="1" dirty="0"/>
              <a:t>Coverage   Institutions </a:t>
            </a:r>
            <a:br>
              <a:rPr lang="en-US" sz="2500" b="1" dirty="0"/>
            </a:br>
            <a:r>
              <a:rPr lang="en-US" sz="2500" b="1" dirty="0"/>
              <a:t>Existing  Vs  Achievement (U. </a:t>
            </a:r>
            <a:r>
              <a:rPr lang="en-US" sz="2500" b="1" dirty="0" smtClean="0"/>
              <a:t>Pry) </a:t>
            </a:r>
            <a:endParaRPr lang="en-US" sz="2500" b="1" dirty="0"/>
          </a:p>
        </p:txBody>
      </p:sp>
      <p:graphicFrame>
        <p:nvGraphicFramePr>
          <p:cNvPr id="819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8218414"/>
              </p:ext>
            </p:extLst>
          </p:nvPr>
        </p:nvGraphicFramePr>
        <p:xfrm>
          <a:off x="882510" y="1100572"/>
          <a:ext cx="7575690" cy="4766828"/>
        </p:xfrm>
        <a:graphic>
          <a:graphicData uri="http://schemas.openxmlformats.org/presentationml/2006/ole">
            <p:oleObj spid="_x0000_s41451" name="Worksheet" r:id="rId4" imgW="3152909" imgH="2086047" progId="Excel.Sheet.8">
              <p:embed/>
            </p:oleObj>
          </a:graphicData>
        </a:graphic>
      </p:graphicFrame>
      <p:sp>
        <p:nvSpPr>
          <p:cNvPr id="6150" name="Text Box 11"/>
          <p:cNvSpPr txBox="1">
            <a:spLocks noChangeArrowheads="1"/>
          </p:cNvSpPr>
          <p:nvPr/>
        </p:nvSpPr>
        <p:spPr bwMode="auto">
          <a:xfrm rot="10800000">
            <a:off x="115660" y="1364097"/>
            <a:ext cx="461963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No. of Institutions</a:t>
            </a:r>
            <a:endParaRPr lang="en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TextBox 3"/>
          <p:cNvSpPr txBox="1">
            <a:spLocks noChangeArrowheads="1"/>
          </p:cNvSpPr>
          <p:nvPr/>
        </p:nvSpPr>
        <p:spPr bwMode="auto">
          <a:xfrm>
            <a:off x="2895600" y="3192897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/>
              <a:t>9</a:t>
            </a:r>
            <a:r>
              <a:rPr lang="en-US" b="1" dirty="0" smtClean="0"/>
              <a:t>8%</a:t>
            </a:r>
            <a:endParaRPr lang="en-US" b="1" dirty="0"/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6781800" y="3124200"/>
            <a:ext cx="990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/>
              <a:t>95%</a:t>
            </a:r>
            <a:endParaRPr lang="en-US" dirty="0"/>
          </a:p>
        </p:txBody>
      </p:sp>
      <p:pic>
        <p:nvPicPr>
          <p:cNvPr id="9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534400" y="0"/>
            <a:ext cx="631370" cy="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31242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 smtClean="0"/>
              <a:t>93%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9333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325"/>
          </a:xfrm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/>
              <a:t>Coverage of Children (Primary ) </a:t>
            </a:r>
          </a:p>
        </p:txBody>
      </p:sp>
      <p:graphicFrame>
        <p:nvGraphicFramePr>
          <p:cNvPr id="921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38393391"/>
              </p:ext>
            </p:extLst>
          </p:nvPr>
        </p:nvGraphicFramePr>
        <p:xfrm>
          <a:off x="762000" y="1698625"/>
          <a:ext cx="8229600" cy="3787775"/>
        </p:xfrm>
        <a:graphic>
          <a:graphicData uri="http://schemas.openxmlformats.org/presentationml/2006/ole">
            <p:oleObj spid="_x0000_s1619" name="Worksheet" r:id="rId4" imgW="4552823" imgH="2095494" progId="Excel.Sheet.8">
              <p:embed/>
            </p:oleObj>
          </a:graphicData>
        </a:graphic>
      </p:graphicFrame>
      <p:sp>
        <p:nvSpPr>
          <p:cNvPr id="9219" name="Text Box 11"/>
          <p:cNvSpPr txBox="1">
            <a:spLocks noChangeArrowheads="1"/>
          </p:cNvSpPr>
          <p:nvPr/>
        </p:nvSpPr>
        <p:spPr bwMode="auto">
          <a:xfrm rot="10800000">
            <a:off x="336550" y="1633954"/>
            <a:ext cx="46166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/>
              <a:t>No. of Children </a:t>
            </a:r>
            <a:r>
              <a:rPr lang="en-US" altLang="en-US" b="1" dirty="0" smtClean="0"/>
              <a:t>(in lakh)</a:t>
            </a:r>
            <a:endParaRPr lang="en-IN" altLang="en-US" b="1" dirty="0"/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2895600" y="3200400"/>
            <a:ext cx="76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chemeClr val="bg1"/>
                </a:solidFill>
              </a:rPr>
              <a:t>82%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5334000" y="3200400"/>
            <a:ext cx="76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chemeClr val="bg1"/>
                </a:solidFill>
              </a:rPr>
              <a:t>85%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9224" name="TextBox 13"/>
          <p:cNvSpPr txBox="1">
            <a:spLocks noChangeArrowheads="1"/>
          </p:cNvSpPr>
          <p:nvPr/>
        </p:nvSpPr>
        <p:spPr bwMode="auto">
          <a:xfrm>
            <a:off x="7772400" y="3200400"/>
            <a:ext cx="76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chemeClr val="bg1"/>
                </a:solidFill>
              </a:rPr>
              <a:t>84%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0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8534400" y="3629"/>
            <a:ext cx="598714" cy="72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5660" y="6324600"/>
            <a:ext cx="31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Ministry of HRD, Govt. of India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85800" y="5791200"/>
            <a:ext cx="2133600" cy="4000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 err="1" smtClean="0"/>
              <a:t>Imphal</a:t>
            </a:r>
            <a:r>
              <a:rPr lang="en-US" altLang="en-US" sz="2000" b="1" dirty="0" smtClean="0"/>
              <a:t> West: 60%</a:t>
            </a:r>
            <a:endParaRPr lang="en-US" altLang="en-US" sz="2000" b="1" dirty="0"/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6248400" y="10668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en-US" b="1" dirty="0"/>
              <a:t>National </a:t>
            </a:r>
            <a:r>
              <a:rPr lang="en-US" altLang="en-US" b="1" dirty="0" err="1"/>
              <a:t>Avg</a:t>
            </a:r>
            <a:r>
              <a:rPr lang="en-US" altLang="en-US" b="1" dirty="0"/>
              <a:t> – 76%</a:t>
            </a:r>
          </a:p>
        </p:txBody>
      </p:sp>
    </p:spTree>
    <p:extLst>
      <p:ext uri="{BB962C8B-B14F-4D97-AF65-F5344CB8AC3E}">
        <p14:creationId xmlns:p14="http://schemas.microsoft.com/office/powerpoint/2010/main" xmlns="" val="5896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5239</TotalTime>
  <Words>1384</Words>
  <Application>Microsoft Office PowerPoint</Application>
  <PresentationFormat>On-screen Show (4:3)</PresentationFormat>
  <Paragraphs>315</Paragraphs>
  <Slides>33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Worksheet</vt:lpstr>
      <vt:lpstr>Slide 1</vt:lpstr>
      <vt:lpstr>Review of Implementation of MDMS in MANIPUR  (Primary + Upper Primary) (1.4.2017 to 31.03.2018)</vt:lpstr>
      <vt:lpstr>Good practices in Implementation</vt:lpstr>
      <vt:lpstr>  Issues  </vt:lpstr>
      <vt:lpstr>  Pending Issues  </vt:lpstr>
      <vt:lpstr>Innovations etc. </vt:lpstr>
      <vt:lpstr>Slide 7</vt:lpstr>
      <vt:lpstr>Coverage   Institutions  Existing  Vs  Achievement (U. Pry) </vt:lpstr>
      <vt:lpstr>Coverage of Children (Primary ) </vt:lpstr>
      <vt:lpstr>Coverage : Children (Up. Pry)</vt:lpstr>
      <vt:lpstr>AADHAR ENROLMENT</vt:lpstr>
      <vt:lpstr>Slide 12</vt:lpstr>
      <vt:lpstr>Payment of cost of Food grains to FCI</vt:lpstr>
      <vt:lpstr>Slide 14</vt:lpstr>
      <vt:lpstr>Engagement of Cook-cum-helpers</vt:lpstr>
      <vt:lpstr>Payment of Honorarium to CCH</vt:lpstr>
      <vt:lpstr>Slide 17</vt:lpstr>
      <vt:lpstr>Slide 18</vt:lpstr>
      <vt:lpstr>Construction of Kitchen cum Stores </vt:lpstr>
      <vt:lpstr>Achievement up to 2017-18  (Kitchen Devices)</vt:lpstr>
      <vt:lpstr>Summary of performance - Physical</vt:lpstr>
      <vt:lpstr>Summary of performance – Financial </vt:lpstr>
      <vt:lpstr>Coverage : RBSK</vt:lpstr>
      <vt:lpstr>       Elements of Ayushman Bharat</vt:lpstr>
      <vt:lpstr>Availability of safe drinking water</vt:lpstr>
      <vt:lpstr>Slide 26</vt:lpstr>
      <vt:lpstr>Slide 27</vt:lpstr>
      <vt:lpstr>Three Year scorecard at a glance</vt:lpstr>
      <vt:lpstr>Analysis of State’s Proposal for 2018-19</vt:lpstr>
      <vt:lpstr>Proposal for 2018-19 : Children (Primary)</vt:lpstr>
      <vt:lpstr>Proposal for 2018-19:  Children (Upper Primary) </vt:lpstr>
      <vt:lpstr>Proposals and Recommendations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 Day Meal Scheme</dc:title>
  <dc:creator>hp</dc:creator>
  <cp:lastModifiedBy>Niharika Shankar</cp:lastModifiedBy>
  <cp:revision>581</cp:revision>
  <cp:lastPrinted>2018-05-04T14:22:41Z</cp:lastPrinted>
  <dcterms:created xsi:type="dcterms:W3CDTF">2006-08-16T00:00:00Z</dcterms:created>
  <dcterms:modified xsi:type="dcterms:W3CDTF">2018-05-15T12:51:08Z</dcterms:modified>
</cp:coreProperties>
</file>